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7" r:id="rId1"/>
    <p:sldMasterId id="2147484106" r:id="rId2"/>
    <p:sldMasterId id="2147484082" r:id="rId3"/>
    <p:sldMasterId id="2147484094" r:id="rId4"/>
  </p:sldMasterIdLst>
  <p:notesMasterIdLst>
    <p:notesMasterId r:id="rId22"/>
  </p:notesMasterIdLst>
  <p:handoutMasterIdLst>
    <p:handoutMasterId r:id="rId23"/>
  </p:handoutMasterIdLst>
  <p:sldIdLst>
    <p:sldId id="262" r:id="rId5"/>
    <p:sldId id="328" r:id="rId6"/>
    <p:sldId id="329" r:id="rId7"/>
    <p:sldId id="325" r:id="rId8"/>
    <p:sldId id="314" r:id="rId9"/>
    <p:sldId id="301" r:id="rId10"/>
    <p:sldId id="333" r:id="rId11"/>
    <p:sldId id="331" r:id="rId12"/>
    <p:sldId id="337" r:id="rId13"/>
    <p:sldId id="334" r:id="rId14"/>
    <p:sldId id="338" r:id="rId15"/>
    <p:sldId id="339" r:id="rId16"/>
    <p:sldId id="340" r:id="rId17"/>
    <p:sldId id="322" r:id="rId18"/>
    <p:sldId id="321" r:id="rId19"/>
    <p:sldId id="332" r:id="rId20"/>
    <p:sldId id="341" r:id="rId21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rma Yeginbayeva" initials="IY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99"/>
    <a:srgbClr val="FFFFFF"/>
    <a:srgbClr val="000000"/>
    <a:srgbClr val="F2F224"/>
    <a:srgbClr val="CBE1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89" autoAdjust="0"/>
    <p:restoredTop sz="94660"/>
  </p:normalViewPr>
  <p:slideViewPr>
    <p:cSldViewPr>
      <p:cViewPr>
        <p:scale>
          <a:sx n="90" d="100"/>
          <a:sy n="90" d="100"/>
        </p:scale>
        <p:origin x="522" y="-354"/>
      </p:cViewPr>
      <p:guideLst>
        <p:guide orient="horz" pos="134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29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4D2592-EFC6-405C-97E9-38E1F3C6BBAC}" type="datetimeFigureOut">
              <a:rPr lang="en-GB" smtClean="0"/>
              <a:t>17/11/2016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EA724-DC3B-4540-816B-FC3C5B0EB3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679644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D7C0C5-4135-429F-A8DB-05DD18281482}" type="datetimeFigureOut">
              <a:rPr lang="en-GB" smtClean="0"/>
              <a:t>17/11/2016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279525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F4A782-3FA2-441F-B605-86D13F7A48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150100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772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610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5297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EC266BF5-CAE1-490F-BB14-5289A9EBA1F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66BF5-CAE1-490F-BB14-5289A9EBA1F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66BF5-CAE1-490F-BB14-5289A9EBA1F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579296" cy="4713387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defRPr>
            </a:lvl1pPr>
            <a:lvl2pPr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defRPr>
            </a:lvl2pPr>
            <a:lvl3pPr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defRPr>
            </a:lvl3pPr>
            <a:lvl4pPr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defRPr>
            </a:lvl4pPr>
            <a:lvl5pPr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341394"/>
            <a:ext cx="1024912" cy="3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579296" cy="4713387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defRPr>
            </a:lvl1pPr>
            <a:lvl2pPr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defRPr>
            </a:lvl2pPr>
            <a:lvl3pPr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defRPr>
            </a:lvl3pPr>
            <a:lvl4pPr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defRPr>
            </a:lvl4pPr>
            <a:lvl5pPr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840" y="6232764"/>
            <a:ext cx="1728192" cy="6070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579296" cy="4713387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defRPr>
            </a:lvl1pPr>
            <a:lvl2pPr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defRPr>
            </a:lvl2pPr>
            <a:lvl3pPr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defRPr>
            </a:lvl3pPr>
            <a:lvl4pPr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defRPr>
            </a:lvl4pPr>
            <a:lvl5pPr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Newcastle_Master_Col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89825" y="190500"/>
            <a:ext cx="1603375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39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539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41981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858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9050"/>
            <a:ext cx="2895600" cy="3286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CFB4064-5179-E046-A5A5-494D6B647AA3}" type="datetime1">
              <a:rPr lang="ja-JP" altLang="en-US" sz="2400">
                <a:solidFill>
                  <a:srgbClr val="000000"/>
                </a:solidFill>
              </a:rPr>
              <a:pPr/>
              <a:t>2016/11/17</a:t>
            </a:fld>
            <a:endParaRPr lang="en-US" altLang="ja-JP" sz="2400">
              <a:solidFill>
                <a:srgbClr val="000000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19050"/>
            <a:ext cx="4114800" cy="3286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ja-JP" altLang="en-US" sz="2400">
              <a:solidFill>
                <a:srgbClr val="000000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19050"/>
            <a:ext cx="1066800" cy="3286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FA9D653-33C6-804D-A3F6-3B4528C61FC4}" type="slidenum">
              <a:rPr lang="ja-JP" altLang="en-US" sz="2400">
                <a:solidFill>
                  <a:srgbClr val="000000"/>
                </a:solidFill>
              </a:rPr>
              <a:pPr/>
              <a:t>‹#›</a:t>
            </a:fld>
            <a:endParaRPr lang="en-US" altLang="ja-JP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766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444B-1331-4B5F-A5AC-7147AF5D50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7914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444B-1331-4B5F-A5AC-7147AF5D50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3128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66BF5-CAE1-490F-BB14-5289A9EBA1F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444B-1331-4B5F-A5AC-7147AF5D50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475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444B-1331-4B5F-A5AC-7147AF5D50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2480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444B-1331-4B5F-A5AC-7147AF5D50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1413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444B-1331-4B5F-A5AC-7147AF5D50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1252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444B-1331-4B5F-A5AC-7147AF5D50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5775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444B-1331-4B5F-A5AC-7147AF5D50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8052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444B-1331-4B5F-A5AC-7147AF5D50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4484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444B-1331-4B5F-A5AC-7147AF5D50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8638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444B-1331-4B5F-A5AC-7147AF5D50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964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AF8FE-7127-46D2-ABF3-54F33B24EF14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2016/11/17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BFABAB-996A-41B9-8CC1-B9F5139CF412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01528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66BF5-CAE1-490F-BB14-5289A9EBA1F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1" y="6107310"/>
            <a:ext cx="2137200" cy="7506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C06B6-0A36-498A-955B-657FFBCCFCB1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2016/11/17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E175BB-E7DA-4D15-8427-BA105FD89298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781973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B8D42-8062-4BEE-A143-7F0F642B768B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2016/11/17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3809B2-69FF-4345-B940-E5EE49DAC3D2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882792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2461D-4745-45EA-85EF-D285240A602A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2016/11/17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7A32BB-94A6-4F62-A2B2-9114A4371445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422596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EA76C-88E4-40FB-878D-39A3A6E060DB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2016/11/17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DF479C-71E1-4148-AA71-336B38BD34D9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724116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4669F-AAB9-46F4-9200-C78C74BF9344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2016/11/17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EB5CA8-3CD9-4142-8BCB-6E583EE15C9A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214874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FFF41-721C-4EDE-8CB6-405579BAB195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2016/11/17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D7AADF-9444-4BC3-BD96-39930AB1FC5F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539144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15D79-AA2B-4AA9-BEA5-954C55FF8636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2016/11/17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19F902-2E6E-47E4-8CCF-23F936A0F738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811179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04861-B391-4C84-B1A5-9E4033F834D5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2016/11/17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4FECCF-BC01-4E7D-9E68-711B41AD063D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820610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D6166-47DF-4501-BEE0-E5282B1AC786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2016/11/17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8B1C3F-8201-4FC6-89ED-4439C1A0200C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784972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C2E66-FB53-4835-9331-B677226ACAE8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2016/11/17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87C6D7-F398-4BF5-8490-2D10F5A50EB1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46571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66BF5-CAE1-490F-BB14-5289A9EBA1F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66BF5-CAE1-490F-BB14-5289A9EBA1F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66BF5-CAE1-490F-BB14-5289A9EBA1F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66BF5-CAE1-490F-BB14-5289A9EBA1F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66BF5-CAE1-490F-BB14-5289A9EBA1F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66BF5-CAE1-490F-BB14-5289A9EBA1F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C266BF5-CAE1-490F-BB14-5289A9EBA1F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  <p:sldLayoutId id="2147484059" r:id="rId2"/>
    <p:sldLayoutId id="2147484060" r:id="rId3"/>
    <p:sldLayoutId id="2147484061" r:id="rId4"/>
    <p:sldLayoutId id="2147484062" r:id="rId5"/>
    <p:sldLayoutId id="2147484063" r:id="rId6"/>
    <p:sldLayoutId id="2147484064" r:id="rId7"/>
    <p:sldLayoutId id="2147484065" r:id="rId8"/>
    <p:sldLayoutId id="2147484066" r:id="rId9"/>
    <p:sldLayoutId id="2147484067" r:id="rId10"/>
    <p:sldLayoutId id="2147484068" r:id="rId11"/>
    <p:sldLayoutId id="2147484069" r:id="rId12"/>
    <p:sldLayoutId id="2147484071" r:id="rId13"/>
    <p:sldLayoutId id="2147484072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6884" y="108049"/>
            <a:ext cx="6569371" cy="7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4963" y="1344613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2056" name="Picture 14" descr="logo2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35385"/>
            <a:ext cx="91440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15" descr="logo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71989"/>
            <a:ext cx="91440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newcastle_master_col.jp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252" y="152636"/>
            <a:ext cx="2195736" cy="771271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8632407" y="6577607"/>
            <a:ext cx="404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ABC66AF7-29C0-A149-ABD2-B46A3F7C8EB2}" type="slidenum">
              <a:rPr lang="en-US" sz="1400" smtClean="0">
                <a:solidFill>
                  <a:srgbClr val="004080"/>
                </a:solidFill>
                <a:latin typeface="Arial" pitchFamily="34" charset="0"/>
              </a:rPr>
              <a:pPr algn="r"/>
              <a:t>‹#›</a:t>
            </a:fld>
            <a:endParaRPr lang="en-US" sz="1400" dirty="0">
              <a:solidFill>
                <a:srgbClr val="00408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491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7" r:id="rId1"/>
    <p:sldLayoutId id="2147484108" r:id="rId2"/>
    <p:sldLayoutId id="2147484109" r:id="rId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408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rgbClr val="00408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sz="2400">
          <a:solidFill>
            <a:srgbClr val="004080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rgbClr val="004080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sz="2400">
          <a:solidFill>
            <a:srgbClr val="004080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sz="2400">
          <a:solidFill>
            <a:srgbClr val="004080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»"/>
        <a:defRPr sz="2000">
          <a:solidFill>
            <a:srgbClr val="000099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»"/>
        <a:defRPr sz="2000">
          <a:solidFill>
            <a:srgbClr val="000099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»"/>
        <a:defRPr sz="2000">
          <a:solidFill>
            <a:srgbClr val="000099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»"/>
        <a:defRPr sz="2000">
          <a:solidFill>
            <a:srgbClr val="000099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B444B-1331-4B5F-A5AC-7147AF5D50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1393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3" r:id="rId1"/>
    <p:sldLayoutId id="2147484084" r:id="rId2"/>
    <p:sldLayoutId id="2147484085" r:id="rId3"/>
    <p:sldLayoutId id="2147484086" r:id="rId4"/>
    <p:sldLayoutId id="2147484087" r:id="rId5"/>
    <p:sldLayoutId id="2147484088" r:id="rId6"/>
    <p:sldLayoutId id="2147484089" r:id="rId7"/>
    <p:sldLayoutId id="2147484090" r:id="rId8"/>
    <p:sldLayoutId id="2147484091" r:id="rId9"/>
    <p:sldLayoutId id="2147484092" r:id="rId10"/>
    <p:sldLayoutId id="214748409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10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6B954E3-E5D2-4876-93F5-696C2E0CFD43}" type="datetimeFigureOut">
              <a:rPr kumimoji="1"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2016/11/17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6799B176-DA9A-4F23-9135-5B7B85CD44B9}" type="slidenum">
              <a:rPr kumimoji="1" lang="ja-JP" altLang="en-US" smtClean="0">
                <a:latin typeface="Calibri" panose="020F0502020204030204" pitchFamily="34" charset="0"/>
              </a:rPr>
              <a:pPr/>
              <a:t>‹#›</a:t>
            </a:fld>
            <a:endParaRPr kumimoji="1" lang="ja-JP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070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5" r:id="rId1"/>
    <p:sldLayoutId id="2147484096" r:id="rId2"/>
    <p:sldLayoutId id="2147484097" r:id="rId3"/>
    <p:sldLayoutId id="2147484098" r:id="rId4"/>
    <p:sldLayoutId id="2147484099" r:id="rId5"/>
    <p:sldLayoutId id="2147484100" r:id="rId6"/>
    <p:sldLayoutId id="2147484101" r:id="rId7"/>
    <p:sldLayoutId id="2147484102" r:id="rId8"/>
    <p:sldLayoutId id="2147484103" r:id="rId9"/>
    <p:sldLayoutId id="2147484104" r:id="rId10"/>
    <p:sldLayoutId id="21474841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3.xml"/><Relationship Id="rId1" Type="http://schemas.openxmlformats.org/officeDocument/2006/relationships/video" Target="file:///C:\Users\sasaki\Desktop\&#12503;&#12524;&#12476;&#12531;&#36039;&#26009;\H26\NCL\&#26032;&#22411;&#33333;.wmv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0.em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hyperlink" Target="../videos/G1605121459.wmv" TargetMode="External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3.xml"/><Relationship Id="rId1" Type="http://schemas.openxmlformats.org/officeDocument/2006/relationships/video" Target="file:///C:\Users\sasaki\Desktop\&#12503;&#12524;&#12476;&#12531;&#36039;&#26009;\H26\NCL\&#65319;&#65345;&#65364;&#65349;&#12288;&#65330;&#65365;&#65348;&#65348;&#65349;&#65362;&#12288;&#65331;&#65364;&#65349;&#65349;&#65362;&#65353;&#65358;&#65351;&#12288;&#65325;&#65359;&#65348;&#65349;s&#12288;3D&#65288;&#12486;&#12525;&#12483;&#12503;&#26377;_&#19968;&#26178;&#22266;&#23450;&#26377;&#65289;_20141027.wmv" TargetMode="Externa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hyperlink" Target="RCCL.pptx" TargetMode="External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304" y="3140968"/>
            <a:ext cx="4608512" cy="274717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el 1"/>
          <p:cNvSpPr txBox="1">
            <a:spLocks/>
          </p:cNvSpPr>
          <p:nvPr/>
        </p:nvSpPr>
        <p:spPr bwMode="auto">
          <a:xfrm>
            <a:off x="0" y="1032980"/>
            <a:ext cx="9623120" cy="1584176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kern="1200" baseline="0">
                <a:solidFill>
                  <a:srgbClr val="006699"/>
                </a:solidFill>
                <a:latin typeface="Calibri" panose="020F0502020204030204" pitchFamily="34" charset="0"/>
                <a:ea typeface="+mj-ea"/>
                <a:cs typeface="Arial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GB" sz="2800" b="1" dirty="0">
                <a:latin typeface="Arial" panose="020B0604020202020204" pitchFamily="34" charset="0"/>
              </a:rPr>
              <a:t>The Gate Rudder application to improve </a:t>
            </a:r>
          </a:p>
          <a:p>
            <a:pPr algn="ctr"/>
            <a:r>
              <a:rPr lang="en-GB" sz="2800" b="1" dirty="0">
                <a:latin typeface="Arial" panose="020B0604020202020204" pitchFamily="34" charset="0"/>
              </a:rPr>
              <a:t>poor course keeping ability of ships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30072"/>
            <a:ext cx="5904000" cy="986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95" name="Title 2"/>
          <p:cNvSpPr>
            <a:spLocks noGrp="1"/>
          </p:cNvSpPr>
          <p:nvPr>
            <p:ph type="title"/>
          </p:nvPr>
        </p:nvSpPr>
        <p:spPr>
          <a:xfrm>
            <a:off x="1043280" y="2331158"/>
            <a:ext cx="7200800" cy="1210877"/>
          </a:xfrm>
          <a:noFill/>
          <a:ln>
            <a:noFill/>
          </a:ln>
        </p:spPr>
        <p:txBody>
          <a:bodyPr>
            <a:normAutofit/>
          </a:bodyPr>
          <a:lstStyle/>
          <a:p>
            <a:pPr hangingPunct="0"/>
            <a:r>
              <a:rPr lang="en-GB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 by</a:t>
            </a:r>
            <a:r>
              <a:rPr lang="en-GB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b="1" dirty="0">
                <a:solidFill>
                  <a:schemeClr val="tx1"/>
                </a:solidFill>
              </a:rPr>
              <a:t> Serkan </a:t>
            </a:r>
            <a:r>
              <a:rPr lang="en-GB" sz="1600" b="1" dirty="0" smtClean="0">
                <a:solidFill>
                  <a:schemeClr val="tx1"/>
                </a:solidFill>
              </a:rPr>
              <a:t>Turkmen</a:t>
            </a:r>
            <a:r>
              <a:rPr lang="en-GB" sz="1600" b="1" dirty="0"/>
              <a:t/>
            </a:r>
            <a:br>
              <a:rPr lang="en-GB" sz="1600" b="1" dirty="0"/>
            </a:br>
            <a:r>
              <a:rPr lang="en-GB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1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1600" y="14077"/>
            <a:ext cx="7696200" cy="504056"/>
          </a:xfrm>
        </p:spPr>
        <p:txBody>
          <a:bodyPr/>
          <a:lstStyle/>
          <a:p>
            <a:r>
              <a:rPr lang="en-US" sz="2200" dirty="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  <a:endParaRPr lang="en-GB" sz="2200" dirty="0">
              <a:solidFill>
                <a:srgbClr val="00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625" y="133390"/>
            <a:ext cx="2185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ea typeface="SimSun" panose="02010600030101010101" pitchFamily="2" charset="-122"/>
              </a:rPr>
              <a:t>2-Feeder </a:t>
            </a:r>
            <a:r>
              <a:rPr lang="en-GB" dirty="0">
                <a:latin typeface="Arial" panose="020B0604020202020204" pitchFamily="34" charset="0"/>
                <a:ea typeface="SimSun" panose="02010600030101010101" pitchFamily="2" charset="-122"/>
              </a:rPr>
              <a:t>Container</a:t>
            </a:r>
            <a:endParaRPr lang="en-GB" dirty="0"/>
          </a:p>
        </p:txBody>
      </p:sp>
      <p:pic>
        <p:nvPicPr>
          <p:cNvPr id="19" name="Picture 1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775" y="551220"/>
            <a:ext cx="2520280" cy="1643837"/>
          </a:xfrm>
          <a:prstGeom prst="rect">
            <a:avLst/>
          </a:prstGeom>
          <a:noFill/>
        </p:spPr>
      </p:pic>
      <p:pic>
        <p:nvPicPr>
          <p:cNvPr id="20" name="Picture 1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108" y="579645"/>
            <a:ext cx="2520000" cy="1632005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4748648" y="2137949"/>
            <a:ext cx="24176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/>
              <a:t>Zig-Zag manoeuvres ±10 degree</a:t>
            </a:r>
          </a:p>
        </p:txBody>
      </p:sp>
      <p:pic>
        <p:nvPicPr>
          <p:cNvPr id="22" name="Picture 2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775" y="2466199"/>
            <a:ext cx="2520000" cy="1620000"/>
          </a:xfrm>
          <a:prstGeom prst="rect">
            <a:avLst/>
          </a:prstGeom>
          <a:noFill/>
        </p:spPr>
      </p:pic>
      <p:pic>
        <p:nvPicPr>
          <p:cNvPr id="23" name="Picture 2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686" y="2442332"/>
            <a:ext cx="2520000" cy="1620000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4741055" y="4110955"/>
            <a:ext cx="24176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/>
              <a:t>Zig-Zag manoeuvres </a:t>
            </a:r>
            <a:r>
              <a:rPr lang="en-GB" sz="1200" dirty="0" smtClean="0"/>
              <a:t>±20 </a:t>
            </a:r>
            <a:r>
              <a:rPr lang="en-GB" sz="1200" dirty="0"/>
              <a:t>degree</a:t>
            </a:r>
          </a:p>
        </p:txBody>
      </p:sp>
      <p:pic>
        <p:nvPicPr>
          <p:cNvPr id="25" name="Picture 2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8" y="504572"/>
            <a:ext cx="2883728" cy="1795785"/>
          </a:xfrm>
          <a:prstGeom prst="rect">
            <a:avLst/>
          </a:prstGeom>
          <a:noFill/>
        </p:spPr>
      </p:pic>
      <p:pic>
        <p:nvPicPr>
          <p:cNvPr id="26" name="Picture 25"/>
          <p:cNvPicPr/>
          <p:nvPr/>
        </p:nvPicPr>
        <p:blipFill>
          <a:blip r:embed="rId7"/>
          <a:stretch>
            <a:fillRect/>
          </a:stretch>
        </p:blipFill>
        <p:spPr>
          <a:xfrm>
            <a:off x="191954" y="2414948"/>
            <a:ext cx="1498824" cy="151733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38555" y="4064788"/>
            <a:ext cx="31044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The vessel with the GR performs better than with the CR at the Z tests for overshoot angle ±10. </a:t>
            </a:r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1430388"/>
              </p:ext>
            </p:extLst>
          </p:nvPr>
        </p:nvGraphicFramePr>
        <p:xfrm>
          <a:off x="138555" y="4755735"/>
          <a:ext cx="3048000" cy="762000"/>
        </p:xfrm>
        <a:graphic>
          <a:graphicData uri="http://schemas.openxmlformats.org/drawingml/2006/table">
            <a:tbl>
              <a:tblPr firstRow="1" firstCol="1" bandRow="1"/>
              <a:tblGrid>
                <a:gridCol w="609600"/>
                <a:gridCol w="609600"/>
                <a:gridCol w="609600"/>
                <a:gridCol w="609600"/>
                <a:gridCol w="609600"/>
              </a:tblGrid>
              <a:tr h="144145">
                <a:tc>
                  <a:txBody>
                    <a:bodyPr/>
                    <a:lstStyle/>
                    <a:p>
                      <a:pPr algn="l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CR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GR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CR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GR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4145">
                <a:tc>
                  <a:txBody>
                    <a:bodyPr/>
                    <a:lstStyle/>
                    <a:p>
                      <a:pPr algn="r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35°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Adv./L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Adv./L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Tact./L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Tact./L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4145">
                <a:tc>
                  <a:txBody>
                    <a:bodyPr/>
                    <a:lstStyle/>
                    <a:p>
                      <a:pPr algn="r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+35(S)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4.4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3.4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4.0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4.2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4145">
                <a:tc>
                  <a:txBody>
                    <a:bodyPr/>
                    <a:lstStyle/>
                    <a:p>
                      <a:pPr algn="r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-35(P)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4.1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3.4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3.6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4.2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4145">
                <a:tc>
                  <a:txBody>
                    <a:bodyPr/>
                    <a:lstStyle/>
                    <a:p>
                      <a:pPr algn="r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MEAN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4.2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3.4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3.8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4.2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9" name="Rectangle 28"/>
          <p:cNvSpPr/>
          <p:nvPr/>
        </p:nvSpPr>
        <p:spPr>
          <a:xfrm>
            <a:off x="257632" y="5570013"/>
            <a:ext cx="29853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/>
              <a:t>Turning circle test Advance and Diameter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3295388" y="4804306"/>
            <a:ext cx="5824538" cy="977900"/>
            <a:chOff x="2019300" y="3376613"/>
            <a:chExt cx="5824538" cy="977900"/>
          </a:xfrm>
        </p:grpSpPr>
        <p:sp>
          <p:nvSpPr>
            <p:cNvPr id="47" name="Right Arrow 46"/>
            <p:cNvSpPr/>
            <p:nvPr/>
          </p:nvSpPr>
          <p:spPr>
            <a:xfrm>
              <a:off x="4143375" y="3705225"/>
              <a:ext cx="2393950" cy="431800"/>
            </a:xfrm>
            <a:prstGeom prst="rightArrow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TextBox 17"/>
            <p:cNvSpPr txBox="1">
              <a:spLocks noChangeArrowheads="1"/>
            </p:cNvSpPr>
            <p:nvPr/>
          </p:nvSpPr>
          <p:spPr bwMode="auto">
            <a:xfrm>
              <a:off x="6827838" y="3411538"/>
              <a:ext cx="719137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GB" altLang="ja-JP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</a:rPr>
                <a:t>2017</a:t>
              </a:r>
            </a:p>
          </p:txBody>
        </p:sp>
        <p:sp>
          <p:nvSpPr>
            <p:cNvPr id="49" name="TextBox 22"/>
            <p:cNvSpPr txBox="1">
              <a:spLocks noChangeArrowheads="1"/>
            </p:cNvSpPr>
            <p:nvPr/>
          </p:nvSpPr>
          <p:spPr bwMode="auto">
            <a:xfrm>
              <a:off x="3851275" y="3376613"/>
              <a:ext cx="71913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GB" altLang="ja-JP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</a:rPr>
                <a:t>2016</a:t>
              </a:r>
            </a:p>
          </p:txBody>
        </p:sp>
        <p:pic>
          <p:nvPicPr>
            <p:cNvPr id="50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9300" y="3708400"/>
              <a:ext cx="2011363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テキスト ボックス 26"/>
            <p:cNvSpPr txBox="1">
              <a:spLocks noChangeArrowheads="1"/>
            </p:cNvSpPr>
            <p:nvPr/>
          </p:nvSpPr>
          <p:spPr bwMode="auto">
            <a:xfrm>
              <a:off x="6537325" y="3708400"/>
              <a:ext cx="1306513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</a:rPr>
                <a:t>New Ship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</a:rPr>
                <a:t>(Delivery)</a:t>
              </a:r>
              <a:endParaRPr kumimoji="1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621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1600" y="14077"/>
            <a:ext cx="7696200" cy="504056"/>
          </a:xfrm>
        </p:spPr>
        <p:txBody>
          <a:bodyPr/>
          <a:lstStyle/>
          <a:p>
            <a:r>
              <a:rPr lang="en-US" sz="2200" dirty="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  <a:endParaRPr lang="en-GB" sz="2200" dirty="0">
              <a:solidFill>
                <a:srgbClr val="00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7259" y="178561"/>
            <a:ext cx="1608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ea typeface="SimSun" panose="02010600030101010101" pitchFamily="2" charset="-122"/>
              </a:rPr>
              <a:t>3-Bulk </a:t>
            </a:r>
            <a:r>
              <a:rPr lang="en-GB" dirty="0">
                <a:latin typeface="Arial" panose="020B0604020202020204" pitchFamily="34" charset="0"/>
                <a:ea typeface="SimSun" panose="02010600030101010101" pitchFamily="2" charset="-122"/>
              </a:rPr>
              <a:t>Carrier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4581881" y="2192980"/>
            <a:ext cx="24176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/>
              <a:t>Zig-Zag manoeuvres ±10 degree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598057" y="4034188"/>
            <a:ext cx="24176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/>
              <a:t>Zig-Zag manoeuvres </a:t>
            </a:r>
            <a:r>
              <a:rPr lang="en-GB" sz="1200" dirty="0" smtClean="0"/>
              <a:t>±20 </a:t>
            </a:r>
            <a:r>
              <a:rPr lang="en-GB" sz="1200" dirty="0"/>
              <a:t>degree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0" y="2628162"/>
            <a:ext cx="34625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T</a:t>
            </a:r>
            <a:r>
              <a:rPr lang="en-GB" sz="1200" dirty="0" smtClean="0"/>
              <a:t>he </a:t>
            </a:r>
            <a:r>
              <a:rPr lang="en-GB" sz="1200" dirty="0"/>
              <a:t>CR shows poor course keeping performance for particularly ±20 Z </a:t>
            </a:r>
            <a:r>
              <a:rPr lang="en-GB" sz="1200" dirty="0" smtClean="0"/>
              <a:t>test due to the </a:t>
            </a:r>
            <a:r>
              <a:rPr lang="en-GB" sz="1200" dirty="0"/>
              <a:t>fullness of the Bulk </a:t>
            </a:r>
            <a:r>
              <a:rPr lang="en-GB" sz="1200" dirty="0" smtClean="0"/>
              <a:t>Carrier</a:t>
            </a:r>
          </a:p>
          <a:p>
            <a:r>
              <a:rPr lang="en-GB" sz="1200" dirty="0" smtClean="0"/>
              <a:t>Improvements </a:t>
            </a:r>
            <a:r>
              <a:rPr lang="en-GB" sz="1200" dirty="0"/>
              <a:t>take place when the GR system is used. </a:t>
            </a:r>
            <a:endParaRPr lang="en-GB" sz="1200" dirty="0" smtClean="0"/>
          </a:p>
          <a:p>
            <a:r>
              <a:rPr lang="en-GB" sz="1200" dirty="0" smtClean="0"/>
              <a:t>This </a:t>
            </a:r>
            <a:r>
              <a:rPr lang="en-GB" sz="1200" dirty="0"/>
              <a:t>improvement can be seen in the results of the turning circle test as well. IMO criteria were satisfied for both the CR and the GR. </a:t>
            </a:r>
          </a:p>
          <a:p>
            <a:endParaRPr lang="en-GB" sz="1200" dirty="0"/>
          </a:p>
        </p:txBody>
      </p:sp>
      <p:sp>
        <p:nvSpPr>
          <p:cNvPr id="29" name="Rectangle 28"/>
          <p:cNvSpPr/>
          <p:nvPr/>
        </p:nvSpPr>
        <p:spPr>
          <a:xfrm>
            <a:off x="47625" y="5157192"/>
            <a:ext cx="29853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/>
              <a:t>Turning circle test Advance and Diameter</a:t>
            </a:r>
          </a:p>
        </p:txBody>
      </p:sp>
      <p:pic>
        <p:nvPicPr>
          <p:cNvPr id="16" name="Picture 1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150" y="612325"/>
            <a:ext cx="2160000" cy="1620000"/>
          </a:xfrm>
          <a:prstGeom prst="rect">
            <a:avLst/>
          </a:prstGeom>
          <a:noFill/>
        </p:spPr>
      </p:pic>
      <p:pic>
        <p:nvPicPr>
          <p:cNvPr id="17" name="Picture 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532" y="588137"/>
            <a:ext cx="2160000" cy="1620000"/>
          </a:xfrm>
          <a:prstGeom prst="rect">
            <a:avLst/>
          </a:prstGeom>
          <a:noFill/>
        </p:spPr>
      </p:pic>
      <p:pic>
        <p:nvPicPr>
          <p:cNvPr id="18" name="Picture 1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057" y="2507362"/>
            <a:ext cx="2160000" cy="1620000"/>
          </a:xfrm>
          <a:prstGeom prst="rect">
            <a:avLst/>
          </a:prstGeom>
          <a:noFill/>
        </p:spPr>
      </p:pic>
      <p:pic>
        <p:nvPicPr>
          <p:cNvPr id="27" name="Picture 2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532" y="2466199"/>
            <a:ext cx="2160000" cy="1620000"/>
          </a:xfrm>
          <a:prstGeom prst="rect">
            <a:avLst/>
          </a:prstGeom>
          <a:noFill/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1702610"/>
              </p:ext>
            </p:extLst>
          </p:nvPr>
        </p:nvGraphicFramePr>
        <p:xfrm>
          <a:off x="207255" y="4276113"/>
          <a:ext cx="3048000" cy="762000"/>
        </p:xfrm>
        <a:graphic>
          <a:graphicData uri="http://schemas.openxmlformats.org/drawingml/2006/table">
            <a:tbl>
              <a:tblPr firstRow="1" firstCol="1" bandRow="1"/>
              <a:tblGrid>
                <a:gridCol w="609600"/>
                <a:gridCol w="609600"/>
                <a:gridCol w="609600"/>
                <a:gridCol w="609600"/>
                <a:gridCol w="609600"/>
              </a:tblGrid>
              <a:tr h="144145">
                <a:tc>
                  <a:txBody>
                    <a:bodyPr/>
                    <a:lstStyle/>
                    <a:p>
                      <a:pPr algn="l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CR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GR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CR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GR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4145">
                <a:tc>
                  <a:txBody>
                    <a:bodyPr/>
                    <a:lstStyle/>
                    <a:p>
                      <a:pPr algn="r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35°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Adv./L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Adv./L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Tact./L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Tact./L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4145">
                <a:tc>
                  <a:txBody>
                    <a:bodyPr/>
                    <a:lstStyle/>
                    <a:p>
                      <a:pPr algn="r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+35(S)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4.5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3.2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4.5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3.5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4145">
                <a:tc>
                  <a:txBody>
                    <a:bodyPr/>
                    <a:lstStyle/>
                    <a:p>
                      <a:pPr algn="r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-35(P)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4.1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3.6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4.0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4.1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4145">
                <a:tc>
                  <a:txBody>
                    <a:bodyPr/>
                    <a:lstStyle/>
                    <a:p>
                      <a:pPr algn="r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MEAN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4.3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3.4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4.2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3.8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30" name="新型舵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7" y="732472"/>
            <a:ext cx="2984696" cy="168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ight Arrow 36"/>
          <p:cNvSpPr/>
          <p:nvPr/>
        </p:nvSpPr>
        <p:spPr>
          <a:xfrm>
            <a:off x="3884370" y="5835275"/>
            <a:ext cx="3332162" cy="431800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15"/>
          <p:cNvSpPr txBox="1">
            <a:spLocks noChangeArrowheads="1"/>
          </p:cNvSpPr>
          <p:nvPr/>
        </p:nvSpPr>
        <p:spPr bwMode="auto">
          <a:xfrm>
            <a:off x="4700613" y="5522537"/>
            <a:ext cx="2089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GB" altLang="ja-JP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</a:rPr>
              <a:t>Aframax Tanker</a:t>
            </a:r>
          </a:p>
        </p:txBody>
      </p:sp>
      <p:sp>
        <p:nvSpPr>
          <p:cNvPr id="39" name="TextBox 19"/>
          <p:cNvSpPr txBox="1">
            <a:spLocks noChangeArrowheads="1"/>
          </p:cNvSpPr>
          <p:nvPr/>
        </p:nvSpPr>
        <p:spPr bwMode="auto">
          <a:xfrm>
            <a:off x="7233250" y="5575343"/>
            <a:ext cx="7191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GB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</a:rPr>
              <a:t>2019</a:t>
            </a:r>
          </a:p>
        </p:txBody>
      </p:sp>
      <p:sp>
        <p:nvSpPr>
          <p:cNvPr id="40" name="テキスト ボックス 27"/>
          <p:cNvSpPr txBox="1">
            <a:spLocks noChangeArrowheads="1"/>
          </p:cNvSpPr>
          <p:nvPr/>
        </p:nvSpPr>
        <p:spPr bwMode="auto">
          <a:xfrm>
            <a:off x="6948744" y="5898775"/>
            <a:ext cx="13477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</a:rPr>
              <a:t>Retrofit</a:t>
            </a:r>
            <a:endParaRPr kumimoji="1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41" name="新型舵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857" y="5636044"/>
            <a:ext cx="1203325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テキスト ボックス 34"/>
          <p:cNvSpPr txBox="1">
            <a:spLocks noChangeArrowheads="1"/>
          </p:cNvSpPr>
          <p:nvPr/>
        </p:nvSpPr>
        <p:spPr bwMode="auto">
          <a:xfrm>
            <a:off x="3181425" y="5382837"/>
            <a:ext cx="19700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</a:rPr>
              <a:t>400m towing tank test</a:t>
            </a:r>
            <a:endParaRPr kumimoji="1" lang="ja-JP" alt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9115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5576" y="116632"/>
            <a:ext cx="7696200" cy="504056"/>
          </a:xfrm>
        </p:spPr>
        <p:txBody>
          <a:bodyPr/>
          <a:lstStyle/>
          <a:p>
            <a:r>
              <a:rPr lang="en-GB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Concluding remarks</a:t>
            </a:r>
          </a:p>
        </p:txBody>
      </p:sp>
      <p:sp>
        <p:nvSpPr>
          <p:cNvPr id="5" name="Rectangle 4"/>
          <p:cNvSpPr/>
          <p:nvPr/>
        </p:nvSpPr>
        <p:spPr>
          <a:xfrm>
            <a:off x="107504" y="836712"/>
            <a:ext cx="864096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All </a:t>
            </a:r>
            <a:r>
              <a:rPr lang="en-GB" sz="1400" dirty="0"/>
              <a:t>three cases showed that </a:t>
            </a:r>
            <a:r>
              <a:rPr lang="en-GB" sz="1400" b="1" dirty="0"/>
              <a:t>the modified MMG </a:t>
            </a:r>
            <a:r>
              <a:rPr lang="en-GB" sz="1400" dirty="0"/>
              <a:t>program </a:t>
            </a:r>
            <a:r>
              <a:rPr lang="en-GB" sz="1400" b="1" dirty="0"/>
              <a:t>can</a:t>
            </a:r>
            <a:r>
              <a:rPr lang="en-GB" sz="1400" dirty="0"/>
              <a:t> </a:t>
            </a:r>
            <a:r>
              <a:rPr lang="en-GB" sz="1400" b="1" dirty="0"/>
              <a:t>predict</a:t>
            </a:r>
            <a:r>
              <a:rPr lang="en-GB" sz="1400" dirty="0"/>
              <a:t> the </a:t>
            </a:r>
            <a:r>
              <a:rPr lang="en-GB" sz="1400" b="1" dirty="0"/>
              <a:t>manoeuvrability</a:t>
            </a:r>
            <a:r>
              <a:rPr lang="en-GB" sz="1400" dirty="0"/>
              <a:t> of the vessel </a:t>
            </a:r>
            <a:r>
              <a:rPr lang="en-GB" sz="1400" b="1" dirty="0"/>
              <a:t>with the GR </a:t>
            </a:r>
            <a:r>
              <a:rPr lang="en-GB" sz="1400" dirty="0"/>
              <a:t>as well as with the CR.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/>
              <a:t>Unique </a:t>
            </a:r>
            <a:r>
              <a:rPr lang="en-GB" sz="1400" b="1" dirty="0"/>
              <a:t>hull derivatives </a:t>
            </a:r>
            <a:r>
              <a:rPr lang="en-GB" sz="1400" dirty="0" smtClean="0"/>
              <a:t>are </a:t>
            </a:r>
            <a:r>
              <a:rPr lang="en-GB" sz="1400" b="1" dirty="0"/>
              <a:t>rudder-type </a:t>
            </a:r>
            <a:r>
              <a:rPr lang="en-GB" sz="1400" b="1" dirty="0" smtClean="0"/>
              <a:t>independent</a:t>
            </a:r>
            <a:r>
              <a:rPr lang="en-GB" sz="1400" b="1" dirty="0"/>
              <a:t> </a:t>
            </a:r>
            <a:r>
              <a:rPr lang="en-GB" sz="1400" b="1" dirty="0" smtClean="0"/>
              <a:t> -&gt; course </a:t>
            </a:r>
            <a:r>
              <a:rPr lang="en-GB" sz="1400" b="1" dirty="0"/>
              <a:t>keeping </a:t>
            </a:r>
            <a:r>
              <a:rPr lang="en-GB" sz="1400" dirty="0"/>
              <a:t>improvement </a:t>
            </a:r>
            <a:r>
              <a:rPr lang="en-GB" sz="1400" b="1" dirty="0" smtClean="0"/>
              <a:t>depended </a:t>
            </a:r>
            <a:r>
              <a:rPr lang="en-GB" sz="1400" dirty="0" smtClean="0"/>
              <a:t>on </a:t>
            </a:r>
            <a:r>
              <a:rPr lang="en-GB" sz="1400" dirty="0"/>
              <a:t>the rudder and the operation condition. </a:t>
            </a:r>
            <a:endParaRPr lang="en-GB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The applications showed that </a:t>
            </a:r>
            <a:r>
              <a:rPr lang="en-GB" sz="1400" b="1" dirty="0"/>
              <a:t>the Gate Rudder </a:t>
            </a:r>
            <a:r>
              <a:rPr lang="en-GB" sz="1400" dirty="0"/>
              <a:t>system is able to </a:t>
            </a:r>
            <a:r>
              <a:rPr lang="en-GB" sz="1400" b="1" dirty="0"/>
              <a:t>improve the vessel’s course keeping ability</a:t>
            </a:r>
            <a:r>
              <a:rPr lang="en-GB" sz="14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The </a:t>
            </a:r>
            <a:r>
              <a:rPr lang="en-GB" sz="1400" dirty="0"/>
              <a:t>remarkable </a:t>
            </a:r>
            <a:r>
              <a:rPr lang="en-GB" sz="1400" b="1" dirty="0"/>
              <a:t>flap effect </a:t>
            </a:r>
            <a:r>
              <a:rPr lang="en-GB" sz="1400" dirty="0"/>
              <a:t>(</a:t>
            </a:r>
            <a:r>
              <a:rPr lang="en-GB" sz="1400" i="1" dirty="0" err="1"/>
              <a:t>a</a:t>
            </a:r>
            <a:r>
              <a:rPr lang="en-GB" sz="1400" i="1" baseline="-25000" dirty="0" err="1"/>
              <a:t>H</a:t>
            </a:r>
            <a:r>
              <a:rPr lang="en-GB" sz="1400" dirty="0"/>
              <a:t>) of the GR increased </a:t>
            </a:r>
            <a:r>
              <a:rPr lang="en-GB" sz="1400" b="1" dirty="0"/>
              <a:t>the lateral forces and the yaw </a:t>
            </a:r>
            <a:r>
              <a:rPr lang="en-GB" sz="1400" b="1" dirty="0" smtClean="0"/>
              <a:t>moment -&gt; good </a:t>
            </a:r>
            <a:r>
              <a:rPr lang="en-GB" sz="1400" b="1" dirty="0"/>
              <a:t>course keeping ability</a:t>
            </a:r>
            <a:r>
              <a:rPr lang="en-GB" sz="1400" dirty="0" smtClean="0"/>
              <a:t>.</a:t>
            </a: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The </a:t>
            </a:r>
            <a:r>
              <a:rPr lang="en-GB" sz="1400" dirty="0"/>
              <a:t>flap effect of the GR is </a:t>
            </a:r>
            <a:r>
              <a:rPr lang="en-GB" sz="1400" b="1" dirty="0"/>
              <a:t>the most significant factor for a Bulk Carrier </a:t>
            </a:r>
            <a:r>
              <a:rPr lang="en-GB" sz="1400" dirty="0"/>
              <a:t>that has </a:t>
            </a:r>
            <a:r>
              <a:rPr lang="en-GB" sz="1400" b="1" dirty="0"/>
              <a:t>the highest fullness</a:t>
            </a:r>
            <a:r>
              <a:rPr lang="en-GB" sz="1400" dirty="0"/>
              <a:t>. The findings highlight the significance of the GR and suggest that the GR system can be recommended for similar types of vessel</a:t>
            </a:r>
            <a:r>
              <a:rPr lang="en-GB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73687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5576" y="116632"/>
            <a:ext cx="7696200" cy="504056"/>
          </a:xfrm>
        </p:spPr>
        <p:txBody>
          <a:bodyPr/>
          <a:lstStyle/>
          <a:p>
            <a:r>
              <a:rPr lang="en-GB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Concluding remarks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44824"/>
            <a:ext cx="4896544" cy="338437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79512" y="829774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en-GB" dirty="0" smtClean="0"/>
              <a:t>The </a:t>
            </a:r>
            <a:r>
              <a:rPr lang="en-GB" dirty="0"/>
              <a:t>GR system is an innovative, advanced application to </a:t>
            </a:r>
            <a:r>
              <a:rPr lang="en-GB" b="1" dirty="0"/>
              <a:t>improve</a:t>
            </a:r>
            <a:r>
              <a:rPr lang="en-GB" dirty="0"/>
              <a:t> ship </a:t>
            </a:r>
            <a:r>
              <a:rPr lang="en-GB" b="1" dirty="0"/>
              <a:t>manoeuvring</a:t>
            </a:r>
            <a:r>
              <a:rPr lang="en-GB" dirty="0"/>
              <a:t> capabilities, </a:t>
            </a:r>
            <a:r>
              <a:rPr lang="en-GB" dirty="0" smtClean="0"/>
              <a:t>it </a:t>
            </a:r>
            <a:r>
              <a:rPr lang="en-GB" dirty="0"/>
              <a:t>can also be used as an </a:t>
            </a:r>
            <a:r>
              <a:rPr lang="en-GB" b="1" dirty="0"/>
              <a:t>energy saving device</a:t>
            </a:r>
            <a:r>
              <a:rPr lang="en-GB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6069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0500" y="692696"/>
            <a:ext cx="7696200" cy="1295401"/>
          </a:xfrm>
        </p:spPr>
        <p:txBody>
          <a:bodyPr/>
          <a:lstStyle/>
          <a:p>
            <a:r>
              <a:rPr lang="en-GB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we have still time for 2 more slides ?</a:t>
            </a:r>
            <a:endParaRPr lang="en-GB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89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-396552" y="794184"/>
            <a:ext cx="8569325" cy="7914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GB" sz="2400" dirty="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happened to the Frame </a:t>
            </a:r>
            <a:r>
              <a:rPr lang="en-GB" sz="2400" dirty="0" smtClean="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Rudder</a:t>
            </a:r>
            <a:endParaRPr lang="en-GB" sz="2400" dirty="0">
              <a:solidFill>
                <a:srgbClr val="00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36" y="1340769"/>
            <a:ext cx="7929102" cy="4619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01215" y="-387424"/>
            <a:ext cx="1742785" cy="31547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99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?</a:t>
            </a:r>
            <a:endParaRPr lang="en-GB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28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243" y="4038186"/>
            <a:ext cx="4901786" cy="21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492722" y="773896"/>
            <a:ext cx="5760640" cy="2527387"/>
            <a:chOff x="1763688" y="752475"/>
            <a:chExt cx="6840562" cy="3248025"/>
          </a:xfrm>
        </p:grpSpPr>
        <p:pic>
          <p:nvPicPr>
            <p:cNvPr id="41986" name="図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688" y="752475"/>
              <a:ext cx="3671912" cy="2990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88" name="図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3613" y="1128713"/>
              <a:ext cx="2560637" cy="2871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正方形/長方形 4"/>
            <p:cNvSpPr/>
            <p:nvPr/>
          </p:nvSpPr>
          <p:spPr>
            <a:xfrm>
              <a:off x="3059832" y="1212850"/>
              <a:ext cx="285750" cy="247650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1991" name="テキスト ボックス 7"/>
            <p:cNvSpPr txBox="1">
              <a:spLocks noChangeArrowheads="1"/>
            </p:cNvSpPr>
            <p:nvPr/>
          </p:nvSpPr>
          <p:spPr bwMode="auto">
            <a:xfrm>
              <a:off x="6016625" y="769937"/>
              <a:ext cx="2194489" cy="363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400" b="1" dirty="0" smtClean="0">
                  <a:solidFill>
                    <a:prstClr val="black"/>
                  </a:solidFill>
                </a:rPr>
                <a:t>山中造船  </a:t>
              </a:r>
            </a:p>
          </p:txBody>
        </p:sp>
        <p:cxnSp>
          <p:nvCxnSpPr>
            <p:cNvPr id="4" name="直線矢印コネクタ 3"/>
            <p:cNvCxnSpPr>
              <a:stCxn id="5" idx="3"/>
            </p:cNvCxnSpPr>
            <p:nvPr/>
          </p:nvCxnSpPr>
          <p:spPr>
            <a:xfrm>
              <a:off x="3345582" y="1336675"/>
              <a:ext cx="3790610" cy="92345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円/楕円 6"/>
            <p:cNvSpPr/>
            <p:nvPr/>
          </p:nvSpPr>
          <p:spPr>
            <a:xfrm>
              <a:off x="7189788" y="2276475"/>
              <a:ext cx="134937" cy="13335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ja-JP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41992" name="テキスト ボックス 8"/>
          <p:cNvSpPr txBox="1">
            <a:spLocks noChangeArrowheads="1"/>
          </p:cNvSpPr>
          <p:nvPr/>
        </p:nvSpPr>
        <p:spPr bwMode="auto">
          <a:xfrm>
            <a:off x="4322640" y="3580457"/>
            <a:ext cx="48333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 smtClean="0">
                <a:solidFill>
                  <a:prstClr val="black"/>
                </a:solidFill>
              </a:rPr>
              <a:t>The First Gate Rudder is placed as an arch in front of Yamanaka Zosen</a:t>
            </a:r>
            <a:endParaRPr lang="ja-JP" altLang="en-US" sz="1800" dirty="0" smtClean="0">
              <a:solidFill>
                <a:prstClr val="black"/>
              </a:solidFill>
            </a:endParaRPr>
          </a:p>
        </p:txBody>
      </p:sp>
      <p:sp>
        <p:nvSpPr>
          <p:cNvPr id="41993" name="テキスト ボックス 1"/>
          <p:cNvSpPr txBox="1">
            <a:spLocks noChangeArrowheads="1"/>
          </p:cNvSpPr>
          <p:nvPr/>
        </p:nvSpPr>
        <p:spPr bwMode="auto">
          <a:xfrm>
            <a:off x="2843213" y="185738"/>
            <a:ext cx="37099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dirty="0" smtClean="0">
                <a:solidFill>
                  <a:prstClr val="black"/>
                </a:solidFill>
              </a:rPr>
              <a:t>Shikoku 88 temples</a:t>
            </a:r>
            <a:endParaRPr lang="ja-JP" altLang="en-US" dirty="0" smtClean="0">
              <a:solidFill>
                <a:prstClr val="black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64" y="3920040"/>
            <a:ext cx="3731568" cy="2723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73549" y="3459203"/>
            <a:ext cx="4066404" cy="815475"/>
            <a:chOff x="1547987" y="767457"/>
            <a:chExt cx="5112568" cy="830997"/>
          </a:xfrm>
        </p:grpSpPr>
        <p:sp>
          <p:nvSpPr>
            <p:cNvPr id="17" name="テキスト ボックス 1"/>
            <p:cNvSpPr txBox="1">
              <a:spLocks noChangeArrowheads="1"/>
            </p:cNvSpPr>
            <p:nvPr/>
          </p:nvSpPr>
          <p:spPr bwMode="auto">
            <a:xfrm>
              <a:off x="1691680" y="767457"/>
              <a:ext cx="496887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2400" dirty="0" smtClean="0">
                  <a:solidFill>
                    <a:prstClr val="black"/>
                  </a:solidFill>
                </a:rPr>
                <a:t>古代より伝わる輪くぐり神事</a:t>
              </a:r>
              <a:endParaRPr lang="en-GB" altLang="ja-JP" sz="2400" dirty="0" smtClean="0">
                <a:solidFill>
                  <a:prstClr val="black"/>
                </a:solidFill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ja-JP" altLang="en-US" sz="2400" dirty="0" smtClean="0">
                <a:solidFill>
                  <a:prstClr val="black"/>
                </a:solidFill>
              </a:endParaRPr>
            </a:p>
          </p:txBody>
        </p:sp>
        <p:sp>
          <p:nvSpPr>
            <p:cNvPr id="18" name="Rectangle 4"/>
            <p:cNvSpPr>
              <a:spLocks noChangeArrowheads="1"/>
            </p:cNvSpPr>
            <p:nvPr/>
          </p:nvSpPr>
          <p:spPr bwMode="auto">
            <a:xfrm>
              <a:off x="1547987" y="1373558"/>
              <a:ext cx="5112568" cy="18818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kumimoji="1" lang="en-GB" sz="1200" dirty="0" smtClean="0">
                  <a:solidFill>
                    <a:prstClr val="black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A circle (arch) that goes round from ancient times</a:t>
              </a:r>
              <a:endParaRPr kumimoji="1" lang="en-US" altLang="ja-JP" sz="1400" dirty="0" smtClean="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153458" y="6657455"/>
            <a:ext cx="2584243" cy="1846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altLang="ja-JP" sz="1200" dirty="0" err="1" smtClean="0">
                <a:solidFill>
                  <a:srgbClr val="878787"/>
                </a:solidFill>
                <a:latin typeface="inherit"/>
              </a:rPr>
              <a:t>Kodai</a:t>
            </a:r>
            <a:r>
              <a:rPr kumimoji="1" lang="en-US" altLang="ja-JP" sz="1200" dirty="0" smtClean="0">
                <a:solidFill>
                  <a:srgbClr val="878787"/>
                </a:solidFill>
                <a:latin typeface="inherit"/>
              </a:rPr>
              <a:t> </a:t>
            </a:r>
            <a:r>
              <a:rPr kumimoji="1" lang="en-US" altLang="ja-JP" sz="1200" dirty="0" err="1" smtClean="0">
                <a:solidFill>
                  <a:srgbClr val="878787"/>
                </a:solidFill>
                <a:latin typeface="inherit"/>
              </a:rPr>
              <a:t>yori</a:t>
            </a:r>
            <a:r>
              <a:rPr kumimoji="1" lang="en-US" altLang="ja-JP" sz="1200" dirty="0" smtClean="0">
                <a:solidFill>
                  <a:srgbClr val="878787"/>
                </a:solidFill>
                <a:latin typeface="inherit"/>
              </a:rPr>
              <a:t> </a:t>
            </a:r>
            <a:r>
              <a:rPr kumimoji="1" lang="en-US" altLang="ja-JP" sz="1200" dirty="0" err="1" smtClean="0">
                <a:solidFill>
                  <a:srgbClr val="878787"/>
                </a:solidFill>
                <a:latin typeface="inherit"/>
              </a:rPr>
              <a:t>tsutawaru</a:t>
            </a:r>
            <a:r>
              <a:rPr kumimoji="1" lang="en-US" altLang="ja-JP" sz="1200" dirty="0" smtClean="0">
                <a:solidFill>
                  <a:srgbClr val="878787"/>
                </a:solidFill>
                <a:latin typeface="inherit"/>
              </a:rPr>
              <a:t> </a:t>
            </a:r>
            <a:r>
              <a:rPr kumimoji="1" lang="en-US" altLang="ja-JP" sz="1200" dirty="0" err="1" smtClean="0">
                <a:solidFill>
                  <a:srgbClr val="878787"/>
                </a:solidFill>
                <a:latin typeface="inherit"/>
              </a:rPr>
              <a:t>wakuguri</a:t>
            </a:r>
            <a:r>
              <a:rPr kumimoji="1" lang="en-US" altLang="ja-JP" sz="1200" dirty="0" smtClean="0">
                <a:solidFill>
                  <a:srgbClr val="878787"/>
                </a:solidFill>
                <a:latin typeface="inherit"/>
              </a:rPr>
              <a:t> </a:t>
            </a:r>
            <a:r>
              <a:rPr kumimoji="1" lang="en-US" altLang="ja-JP" sz="1200" dirty="0" err="1" smtClean="0">
                <a:solidFill>
                  <a:srgbClr val="878787"/>
                </a:solidFill>
                <a:latin typeface="inherit"/>
              </a:rPr>
              <a:t>shinji</a:t>
            </a:r>
            <a:r>
              <a:rPr kumimoji="1" lang="en-US" altLang="ja-JP" sz="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endParaRPr kumimoji="1" lang="en-US" altLang="ja-JP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80734" y="6458809"/>
            <a:ext cx="157350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GB" sz="1050" dirty="0" smtClean="0">
                <a:solidFill>
                  <a:prstClr val="white"/>
                </a:solidFill>
                <a:latin typeface="Calibri"/>
                <a:ea typeface="ＭＳ Ｐゴシック" panose="020B0600070205080204" pitchFamily="34" charset="-128"/>
              </a:rPr>
              <a:t>Shikoku  Pilgrimage</a:t>
            </a:r>
          </a:p>
        </p:txBody>
      </p:sp>
    </p:spTree>
    <p:extLst>
      <p:ext uri="{BB962C8B-B14F-4D97-AF65-F5344CB8AC3E}">
        <p14:creationId xmlns:p14="http://schemas.microsoft.com/office/powerpoint/2010/main" val="130621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3568" y="188640"/>
            <a:ext cx="7696200" cy="648072"/>
          </a:xfrm>
        </p:spPr>
        <p:txBody>
          <a:bodyPr/>
          <a:lstStyle/>
          <a:p>
            <a:r>
              <a:rPr lang="en-GB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endParaRPr lang="en-GB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024" y="1062150"/>
            <a:ext cx="5004048" cy="28147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952072"/>
            <a:ext cx="3803915" cy="21397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801780"/>
            <a:ext cx="3779912" cy="251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80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275488" y="9398"/>
            <a:ext cx="8569325" cy="7914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en-US" sz="2400" dirty="0">
              <a:solidFill>
                <a:srgbClr val="00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1313464"/>
            <a:ext cx="4572000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ja-JP" dirty="0">
                <a:cs typeface="Arial" panose="020B0604020202020204" pitchFamily="34" charset="0"/>
              </a:rPr>
              <a:t>Pros </a:t>
            </a:r>
            <a:r>
              <a:rPr lang="en-US" altLang="ja-JP" dirty="0" smtClean="0">
                <a:cs typeface="Arial" panose="020B0604020202020204" pitchFamily="34" charset="0"/>
              </a:rPr>
              <a:t>of </a:t>
            </a:r>
            <a:r>
              <a:rPr lang="en-US" altLang="ja-JP" dirty="0">
                <a:cs typeface="Arial" panose="020B0604020202020204" pitchFamily="34" charset="0"/>
              </a:rPr>
              <a:t>Conventional Rudders</a:t>
            </a:r>
            <a:endParaRPr lang="ja-JP" altLang="en-US" dirty="0">
              <a:cs typeface="Arial" panose="020B0604020202020204" pitchFamily="34" charset="0"/>
            </a:endParaRPr>
          </a:p>
          <a:p>
            <a:pPr lvl="0"/>
            <a:endParaRPr lang="en-GB" altLang="zh-CN" sz="1400" dirty="0" smtClean="0">
              <a:cs typeface="Arial" panose="020B0604020202020204" pitchFamily="34" charset="0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GB" altLang="zh-CN" sz="1400" dirty="0" smtClean="0">
                <a:cs typeface="Arial" panose="020B0604020202020204" pitchFamily="34" charset="0"/>
              </a:rPr>
              <a:t>large </a:t>
            </a:r>
            <a:r>
              <a:rPr lang="en-GB" altLang="zh-CN" sz="1400" dirty="0">
                <a:cs typeface="Arial" panose="020B0604020202020204" pitchFamily="34" charset="0"/>
              </a:rPr>
              <a:t>turning moment </a:t>
            </a:r>
            <a:r>
              <a:rPr lang="en-GB" altLang="zh-CN" sz="1400" dirty="0" smtClean="0">
                <a:cs typeface="Arial" panose="020B0604020202020204" pitchFamily="34" charset="0"/>
              </a:rPr>
              <a:t>(location)</a:t>
            </a:r>
            <a:endParaRPr lang="en-GB" altLang="zh-CN" sz="1400" dirty="0">
              <a:cs typeface="Arial" panose="020B0604020202020204" pitchFamily="34" charset="0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GB" altLang="zh-CN" sz="1400" dirty="0" smtClean="0">
                <a:cs typeface="Arial" panose="020B0604020202020204" pitchFamily="34" charset="0"/>
              </a:rPr>
              <a:t>large </a:t>
            </a:r>
            <a:r>
              <a:rPr lang="en-GB" altLang="zh-CN" sz="1400" dirty="0">
                <a:cs typeface="Arial" panose="020B0604020202020204" pitchFamily="34" charset="0"/>
              </a:rPr>
              <a:t>steering force supported by a propeller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GB" altLang="zh-CN" sz="1400" dirty="0" smtClean="0">
                <a:cs typeface="Arial" panose="020B0604020202020204" pitchFamily="34" charset="0"/>
              </a:rPr>
              <a:t>recovery </a:t>
            </a:r>
            <a:r>
              <a:rPr lang="en-GB" altLang="zh-CN" sz="1400" dirty="0">
                <a:cs typeface="Arial" panose="020B0604020202020204" pitchFamily="34" charset="0"/>
              </a:rPr>
              <a:t>of rotational energy of a propeller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GB" altLang="zh-CN" sz="1400" dirty="0">
              <a:cs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GB" altLang="zh-CN" sz="1400" dirty="0"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lvl="0"/>
            <a:endParaRPr lang="en-GB" altLang="zh-CN" sz="1400" dirty="0"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4067944" y="1313463"/>
            <a:ext cx="6492918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ja-JP" dirty="0" smtClean="0">
                <a:cs typeface="Arial" panose="020B0604020202020204" pitchFamily="34" charset="0"/>
              </a:rPr>
              <a:t>Cons </a:t>
            </a:r>
            <a:r>
              <a:rPr lang="en-US" altLang="ja-JP" dirty="0">
                <a:cs typeface="Arial" panose="020B0604020202020204" pitchFamily="34" charset="0"/>
              </a:rPr>
              <a:t>of Conventional Rudders</a:t>
            </a:r>
            <a:endParaRPr lang="ja-JP" altLang="en-US" dirty="0">
              <a:cs typeface="Arial" panose="020B0604020202020204" pitchFamily="34" charset="0"/>
            </a:endParaRPr>
          </a:p>
          <a:p>
            <a:pPr lvl="0"/>
            <a:endParaRPr lang="en-GB" altLang="zh-CN" sz="1400" dirty="0" smtClean="0">
              <a:cs typeface="Arial" panose="020B0604020202020204" pitchFamily="34" charset="0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GB" altLang="zh-CN" sz="1400" dirty="0" smtClean="0">
                <a:cs typeface="Arial" panose="020B0604020202020204" pitchFamily="34" charset="0"/>
              </a:rPr>
              <a:t>longer </a:t>
            </a:r>
            <a:r>
              <a:rPr lang="en-GB" altLang="zh-CN" sz="1400" dirty="0">
                <a:cs typeface="Arial" panose="020B0604020202020204" pitchFamily="34" charset="0"/>
              </a:rPr>
              <a:t>stern for the space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GB" altLang="zh-CN" sz="1400" dirty="0" smtClean="0">
                <a:cs typeface="Arial" panose="020B0604020202020204" pitchFamily="34" charset="0"/>
              </a:rPr>
              <a:t>additional </a:t>
            </a:r>
            <a:r>
              <a:rPr lang="en-GB" altLang="zh-CN" sz="1400" dirty="0">
                <a:cs typeface="Arial" panose="020B0604020202020204" pitchFamily="34" charset="0"/>
              </a:rPr>
              <a:t>resistance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GB" altLang="zh-CN" sz="1400" dirty="0" smtClean="0">
                <a:cs typeface="Arial" panose="020B0604020202020204" pitchFamily="34" charset="0"/>
              </a:rPr>
              <a:t>cavitation </a:t>
            </a:r>
            <a:r>
              <a:rPr lang="en-GB" altLang="zh-CN" sz="1400" dirty="0">
                <a:cs typeface="Arial" panose="020B0604020202020204" pitchFamily="34" charset="0"/>
              </a:rPr>
              <a:t>erosion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GB" altLang="zh-CN" sz="1400" dirty="0" smtClean="0">
                <a:cs typeface="Arial" panose="020B0604020202020204" pitchFamily="34" charset="0"/>
              </a:rPr>
              <a:t>vibration </a:t>
            </a:r>
            <a:r>
              <a:rPr lang="en-GB" altLang="zh-CN" sz="1400" dirty="0">
                <a:cs typeface="Arial" panose="020B0604020202020204" pitchFamily="34" charset="0"/>
              </a:rPr>
              <a:t>and </a:t>
            </a:r>
            <a:r>
              <a:rPr lang="en-GB" altLang="zh-CN" sz="1400" dirty="0" smtClean="0">
                <a:cs typeface="Arial" panose="020B0604020202020204" pitchFamily="34" charset="0"/>
              </a:rPr>
              <a:t>noise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GB" altLang="zh-CN" sz="1400" dirty="0" smtClean="0">
                <a:cs typeface="Arial" panose="020B0604020202020204" pitchFamily="34" charset="0"/>
              </a:rPr>
              <a:t>Poor </a:t>
            </a:r>
            <a:r>
              <a:rPr lang="en-GB" altLang="zh-CN" sz="1400" dirty="0">
                <a:cs typeface="Arial" panose="020B0604020202020204" pitchFamily="34" charset="0"/>
              </a:rPr>
              <a:t>course keeping for </a:t>
            </a:r>
            <a:r>
              <a:rPr lang="en-GB" altLang="zh-CN" sz="1400" dirty="0" smtClean="0">
                <a:cs typeface="Arial" panose="020B0604020202020204" pitchFamily="34" charset="0"/>
              </a:rPr>
              <a:t>beamy ships (high </a:t>
            </a:r>
            <a:r>
              <a:rPr lang="en-GB" sz="1400" dirty="0" smtClean="0"/>
              <a:t>fullness)</a:t>
            </a:r>
            <a:endParaRPr lang="en-GB" altLang="zh-CN" sz="1400" dirty="0" smtClean="0">
              <a:cs typeface="Arial" panose="020B0604020202020204" pitchFamily="34" charset="0"/>
            </a:endParaRPr>
          </a:p>
          <a:p>
            <a:pPr lvl="0"/>
            <a:endParaRPr lang="en-GB" altLang="zh-CN" sz="1400" dirty="0">
              <a:cs typeface="Arial" panose="020B0604020202020204" pitchFamily="34" charset="0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179512" y="3500567"/>
            <a:ext cx="5184576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endParaRPr lang="en-GB" altLang="zh-CN" sz="1400" dirty="0">
              <a:cs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GB" altLang="zh-CN" sz="1400" dirty="0"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lvl="0"/>
            <a:r>
              <a:rPr lang="en-GB" sz="1400" dirty="0">
                <a:cs typeface="Arial" panose="020B0604020202020204" pitchFamily="34" charset="0"/>
              </a:rPr>
              <a:t>In most cases it might be required to </a:t>
            </a:r>
            <a:r>
              <a:rPr lang="en-GB" sz="1400" b="1" dirty="0" smtClean="0">
                <a:cs typeface="Arial" panose="020B0604020202020204" pitchFamily="34" charset="0"/>
              </a:rPr>
              <a:t>install Energy Saving Devices </a:t>
            </a:r>
            <a:r>
              <a:rPr lang="en-GB" sz="1400" dirty="0" smtClean="0">
                <a:cs typeface="Arial" panose="020B0604020202020204" pitchFamily="34" charset="0"/>
              </a:rPr>
              <a:t>(ESD) and </a:t>
            </a:r>
            <a:r>
              <a:rPr lang="en-GB" sz="1400" b="1" dirty="0">
                <a:cs typeface="Arial" panose="020B0604020202020204" pitchFamily="34" charset="0"/>
              </a:rPr>
              <a:t>high-lift rudder area </a:t>
            </a:r>
            <a:r>
              <a:rPr lang="en-GB" sz="1400" dirty="0">
                <a:cs typeface="Arial" panose="020B0604020202020204" pitchFamily="34" charset="0"/>
              </a:rPr>
              <a:t>to overcome the above </a:t>
            </a:r>
            <a:r>
              <a:rPr lang="en-GB" sz="1400" dirty="0" smtClean="0">
                <a:cs typeface="Arial" panose="020B0604020202020204" pitchFamily="34" charset="0"/>
              </a:rPr>
              <a:t>mentioned </a:t>
            </a:r>
            <a:r>
              <a:rPr lang="en-GB" sz="1400" dirty="0">
                <a:cs typeface="Arial" panose="020B0604020202020204" pitchFamily="34" charset="0"/>
              </a:rPr>
              <a:t>disadvantages. </a:t>
            </a:r>
            <a:endParaRPr lang="en-GB" sz="1400" dirty="0" smtClean="0">
              <a:cs typeface="Arial" panose="020B0604020202020204" pitchFamily="34" charset="0"/>
            </a:endParaRPr>
          </a:p>
          <a:p>
            <a:pPr lvl="0"/>
            <a:endParaRPr lang="en-GB" sz="1400" b="1" dirty="0">
              <a:cs typeface="Arial" panose="020B0604020202020204" pitchFamily="34" charset="0"/>
            </a:endParaRPr>
          </a:p>
          <a:p>
            <a:pPr lvl="0"/>
            <a:r>
              <a:rPr lang="en-GB" sz="1400" b="1" dirty="0" smtClean="0">
                <a:cs typeface="Arial" panose="020B0604020202020204" pitchFamily="34" charset="0"/>
              </a:rPr>
              <a:t>An </a:t>
            </a:r>
            <a:r>
              <a:rPr lang="en-GB" sz="1400" b="1" dirty="0">
                <a:cs typeface="Arial" panose="020B0604020202020204" pitchFamily="34" charset="0"/>
              </a:rPr>
              <a:t>alternative </a:t>
            </a:r>
            <a:r>
              <a:rPr lang="en-GB" sz="1400" dirty="0">
                <a:cs typeface="Arial" panose="020B0604020202020204" pitchFamily="34" charset="0"/>
              </a:rPr>
              <a:t>solution to this can be the </a:t>
            </a:r>
            <a:r>
              <a:rPr lang="en-GB" sz="1400" b="1" dirty="0">
                <a:cs typeface="Arial" panose="020B0604020202020204" pitchFamily="34" charset="0"/>
              </a:rPr>
              <a:t>“Gate Rudder</a:t>
            </a:r>
            <a:r>
              <a:rPr lang="en-GB" sz="1400" b="1" dirty="0" smtClean="0">
                <a:cs typeface="Arial" panose="020B0604020202020204" pitchFamily="34" charset="0"/>
              </a:rPr>
              <a:t>”,</a:t>
            </a:r>
            <a:r>
              <a:rPr lang="en-GB" sz="1400" dirty="0">
                <a:cs typeface="Arial" panose="020B0604020202020204" pitchFamily="34" charset="0"/>
              </a:rPr>
              <a:t> </a:t>
            </a:r>
            <a:r>
              <a:rPr lang="en-GB" sz="1400" dirty="0" smtClean="0">
                <a:cs typeface="Arial" panose="020B0604020202020204" pitchFamily="34" charset="0"/>
              </a:rPr>
              <a:t>a </a:t>
            </a:r>
            <a:r>
              <a:rPr lang="en-GB" sz="1400" dirty="0">
                <a:cs typeface="Arial" panose="020B0604020202020204" pitchFamily="34" charset="0"/>
              </a:rPr>
              <a:t>twin rudder system with two rudders at each side of a propeller.</a:t>
            </a:r>
          </a:p>
          <a:p>
            <a:pPr lvl="0"/>
            <a:endParaRPr lang="en-GB" altLang="zh-CN" sz="1400" dirty="0"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pic>
        <p:nvPicPr>
          <p:cNvPr id="6" name="20150826_15575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24128" y="3356992"/>
            <a:ext cx="2969525" cy="198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5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275488" y="9398"/>
            <a:ext cx="8569325" cy="7914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en-US" sz="2400" dirty="0">
              <a:solidFill>
                <a:srgbClr val="00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4649" y="780476"/>
            <a:ext cx="489654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Energy 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saving potential </a:t>
            </a:r>
            <a:endParaRPr lang="en-GB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based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on the rudder thrust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duct effect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induced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the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cambered twin rudder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blades</a:t>
            </a:r>
          </a:p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efficiently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accelerated propeller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flow</a:t>
            </a:r>
          </a:p>
          <a:p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Concept tested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and modified at NMRI led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by Dr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N.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Sasaki.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Calibri" panose="020F0502020204030204" pitchFamily="34" charset="0"/>
            </a:endParaRPr>
          </a:p>
          <a:p>
            <a:endParaRPr lang="en-US" sz="1600" dirty="0"/>
          </a:p>
          <a:p>
            <a:endParaRPr lang="en-GB" sz="1600" dirty="0">
              <a:latin typeface="Calibri" panose="020F0502020204030204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511" y="704895"/>
            <a:ext cx="4307538" cy="2509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000" y="3093165"/>
            <a:ext cx="1594747" cy="1062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図 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0" y="3068385"/>
            <a:ext cx="4560974" cy="237626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4585364" y="4194252"/>
            <a:ext cx="45700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Full-scale tests with “Frame Rudder”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not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satisfactory (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2011) later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replaced by two stocks driving two individual, 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asymmetric blade system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to improve manoeuvrability, </a:t>
            </a: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duct effect provides additional thrust and hence power saving.</a:t>
            </a:r>
          </a:p>
          <a:p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36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275488" y="9398"/>
            <a:ext cx="8569325" cy="7914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en-US" sz="2400" dirty="0">
              <a:solidFill>
                <a:srgbClr val="00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00808"/>
            <a:ext cx="1987355" cy="3118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9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39" b="24425"/>
          <a:stretch/>
        </p:blipFill>
        <p:spPr>
          <a:xfrm>
            <a:off x="67867" y="4401437"/>
            <a:ext cx="4576142" cy="13175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476" y="661580"/>
                <a:ext cx="4968157" cy="5220580"/>
              </a:xfrm>
            </p:spPr>
            <p:txBody>
              <a:bodyPr>
                <a:normAutofit/>
              </a:bodyPr>
              <a:lstStyle/>
              <a:p>
                <a:pPr marL="114300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:r>
                  <a:rPr lang="en-GB" sz="1200" dirty="0" smtClean="0">
                    <a:solidFill>
                      <a:schemeClr val="tx1"/>
                    </a:solidFill>
                    <a:latin typeface="Arial" charset="0"/>
                  </a:rPr>
                  <a:t>A </a:t>
                </a:r>
                <a:r>
                  <a:rPr lang="en-GB" sz="1200" dirty="0">
                    <a:solidFill>
                      <a:schemeClr val="tx1"/>
                    </a:solidFill>
                    <a:latin typeface="Arial" charset="0"/>
                  </a:rPr>
                  <a:t>Gate Rudder system has a remarkable </a:t>
                </a:r>
                <a:r>
                  <a:rPr lang="en-GB" sz="1200" b="1" dirty="0">
                    <a:solidFill>
                      <a:schemeClr val="tx1"/>
                    </a:solidFill>
                    <a:latin typeface="Arial" charset="0"/>
                  </a:rPr>
                  <a:t>flap effect </a:t>
                </a:r>
                <a:r>
                  <a:rPr lang="en-GB" sz="1200" dirty="0">
                    <a:solidFill>
                      <a:schemeClr val="tx1"/>
                    </a:solidFill>
                    <a:latin typeface="Arial" charset="0"/>
                  </a:rPr>
                  <a:t>.</a:t>
                </a:r>
              </a:p>
              <a:p>
                <a:pPr marL="114300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:endParaRPr lang="en-GB" sz="1600" dirty="0" smtClean="0">
                  <a:solidFill>
                    <a:schemeClr val="tx1"/>
                  </a:solidFill>
                </a:endParaRPr>
              </a:p>
              <a:p>
                <a:pPr marL="114300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:endParaRPr lang="en-GB" sz="1300" dirty="0" smtClean="0">
                  <a:solidFill>
                    <a:schemeClr val="tx1"/>
                  </a:solidFill>
                </a:endParaRPr>
              </a:p>
              <a:p>
                <a:pPr marL="114300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:r>
                  <a:rPr lang="en-GB" sz="1100" i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</a:t>
                </a:r>
                <a:r>
                  <a:rPr lang="en-GB" sz="1100" i="1" baseline="-25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GB" sz="1100" i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1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:total side force </a:t>
                </a:r>
              </a:p>
              <a:p>
                <a:pPr marL="114300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:r>
                  <a:rPr lang="en-GB" sz="1100" i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GB" sz="1100" i="1" baseline="-25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r>
                  <a:rPr lang="en-GB" sz="1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:the ratio of the hydrodynamic force induced on the ship hull by the rudder action.</a:t>
                </a:r>
              </a:p>
              <a:p>
                <a:pPr marL="114300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GB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en-GB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−∆</m:t>
                          </m:r>
                          <m:r>
                            <a:rPr lang="en-GB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num>
                        <m:den>
                          <m:r>
                            <a:rPr lang="en-GB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GB" sz="1400" i="1" baseline="-25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GB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r>
                            <m:rPr>
                              <m:sty m:val="p"/>
                            </m:rPr>
                            <a:rPr lang="en-GB" sz="1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den>
                      </m:f>
                    </m:oMath>
                  </m:oMathPara>
                </a14:m>
                <a:endParaRPr lang="en-GB" sz="1100" dirty="0"/>
              </a:p>
              <a:p>
                <a:pPr marL="114300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:endParaRPr lang="en-GB" sz="1600" dirty="0">
                  <a:solidFill>
                    <a:schemeClr val="tx1"/>
                  </a:solidFill>
                </a:endParaRPr>
              </a:p>
              <a:p>
                <a:pPr marL="114300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en-GB" sz="11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−∆</m:t>
                    </m:r>
                    <m:r>
                      <a:rPr lang="en-GB" sz="11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𝑌</m:t>
                    </m:r>
                  </m:oMath>
                </a14:m>
                <a:r>
                  <a:rPr lang="en-GB" sz="11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the additional side force</a:t>
                </a:r>
              </a:p>
              <a:p>
                <a:pPr marL="114300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:endParaRPr lang="en-GB" sz="1300" dirty="0">
                  <a:solidFill>
                    <a:schemeClr val="tx1"/>
                  </a:solidFill>
                </a:endParaRPr>
              </a:p>
              <a:p>
                <a:pPr marL="114300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:r>
                  <a:rPr lang="en-GB" sz="1200" dirty="0">
                    <a:solidFill>
                      <a:schemeClr val="tx1"/>
                    </a:solidFill>
                    <a:latin typeface="Arial" charset="0"/>
                  </a:rPr>
                  <a:t>Average values of </a:t>
                </a:r>
                <a:r>
                  <a:rPr lang="en-GB" sz="1200" i="1" dirty="0" err="1" smtClean="0">
                    <a:solidFill>
                      <a:schemeClr val="tx1"/>
                    </a:solidFill>
                    <a:latin typeface="Arial" charset="0"/>
                  </a:rPr>
                  <a:t>a</a:t>
                </a:r>
                <a:r>
                  <a:rPr lang="en-GB" sz="1200" i="1" baseline="-25000" dirty="0" err="1" smtClean="0">
                    <a:solidFill>
                      <a:schemeClr val="tx1"/>
                    </a:solidFill>
                    <a:latin typeface="Arial" charset="0"/>
                  </a:rPr>
                  <a:t>H</a:t>
                </a:r>
                <a:r>
                  <a:rPr lang="en-GB" sz="1200" i="1" dirty="0" smtClean="0">
                    <a:solidFill>
                      <a:schemeClr val="tx1"/>
                    </a:solidFill>
                    <a:latin typeface="Arial" charset="0"/>
                  </a:rPr>
                  <a:t> </a:t>
                </a:r>
                <a:r>
                  <a:rPr lang="en-GB" sz="1200" dirty="0" smtClean="0">
                    <a:solidFill>
                      <a:schemeClr val="tx1"/>
                    </a:solidFill>
                    <a:latin typeface="Arial" charset="0"/>
                  </a:rPr>
                  <a:t>for </a:t>
                </a:r>
                <a:r>
                  <a:rPr lang="en-GB" sz="1200" dirty="0">
                    <a:solidFill>
                      <a:schemeClr val="tx1"/>
                    </a:solidFill>
                    <a:latin typeface="Arial" charset="0"/>
                  </a:rPr>
                  <a:t>conventional rudders vary between 0.1-0.2 in general.</a:t>
                </a:r>
              </a:p>
              <a:p>
                <a:pPr marL="114300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:r>
                  <a:rPr lang="en-GB" sz="1200" i="1" dirty="0" err="1">
                    <a:solidFill>
                      <a:schemeClr val="tx1"/>
                    </a:solidFill>
                    <a:latin typeface="Arial" charset="0"/>
                  </a:rPr>
                  <a:t>a</a:t>
                </a:r>
                <a:r>
                  <a:rPr lang="en-GB" sz="1200" i="1" baseline="-25000" dirty="0" err="1">
                    <a:solidFill>
                      <a:schemeClr val="tx1"/>
                    </a:solidFill>
                    <a:latin typeface="Arial" charset="0"/>
                  </a:rPr>
                  <a:t>H</a:t>
                </a:r>
                <a:r>
                  <a:rPr lang="en-GB" sz="1200" dirty="0" smtClean="0">
                    <a:solidFill>
                      <a:schemeClr val="tx1"/>
                    </a:solidFill>
                    <a:latin typeface="Arial" charset="0"/>
                  </a:rPr>
                  <a:t> </a:t>
                </a:r>
                <a:r>
                  <a:rPr lang="en-GB" sz="1200" dirty="0">
                    <a:solidFill>
                      <a:schemeClr val="tx1"/>
                    </a:solidFill>
                    <a:latin typeface="Arial" charset="0"/>
                  </a:rPr>
                  <a:t>values for the GR can be as high as 0.4. </a:t>
                </a:r>
                <a:endParaRPr lang="en-GB" sz="1200" dirty="0" smtClean="0">
                  <a:solidFill>
                    <a:schemeClr val="tx1"/>
                  </a:solidFill>
                  <a:latin typeface="Arial" charset="0"/>
                </a:endParaRPr>
              </a:p>
              <a:p>
                <a:pPr marL="114300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:r>
                  <a:rPr lang="en-GB" sz="1200" dirty="0" smtClean="0">
                    <a:solidFill>
                      <a:schemeClr val="tx1"/>
                    </a:solidFill>
                    <a:latin typeface="Arial" charset="0"/>
                  </a:rPr>
                  <a:t>An excellent </a:t>
                </a:r>
                <a:r>
                  <a:rPr lang="en-GB" sz="1200" dirty="0">
                    <a:solidFill>
                      <a:schemeClr val="tx1"/>
                    </a:solidFill>
                    <a:latin typeface="Arial" charset="0"/>
                  </a:rPr>
                  <a:t>potential for </a:t>
                </a:r>
                <a:r>
                  <a:rPr lang="en-GB" sz="1200" b="1" dirty="0">
                    <a:solidFill>
                      <a:schemeClr val="tx1"/>
                    </a:solidFill>
                    <a:latin typeface="Arial" charset="0"/>
                  </a:rPr>
                  <a:t>superior course keeping ability </a:t>
                </a:r>
                <a:r>
                  <a:rPr lang="en-GB" sz="1200" dirty="0">
                    <a:solidFill>
                      <a:schemeClr val="tx1"/>
                    </a:solidFill>
                    <a:latin typeface="Arial" charset="0"/>
                  </a:rPr>
                  <a:t>for ships. </a:t>
                </a:r>
              </a:p>
              <a:p>
                <a:pPr marL="114300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:endParaRPr lang="en-GB" sz="1600" dirty="0" smtClean="0">
                  <a:solidFill>
                    <a:schemeClr val="tx1"/>
                  </a:solidFill>
                </a:endParaRPr>
              </a:p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:endParaRPr lang="en-US" sz="1600" dirty="0" smtClean="0">
                  <a:solidFill>
                    <a:schemeClr val="tx1"/>
                  </a:solidFill>
                </a:endParaRPr>
              </a:p>
              <a:p>
                <a:pPr marL="114300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:endParaRPr lang="en-US" sz="180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  <a:buFont typeface="Wingdings" pitchFamily="2" charset="2"/>
                  <a:buChar char="v"/>
                </a:pPr>
                <a:endParaRPr lang="en-US" sz="1800" dirty="0" smtClean="0">
                  <a:solidFill>
                    <a:schemeClr val="tx1"/>
                  </a:solidFill>
                </a:endParaRPr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  <a:buFont typeface="Wingdings" pitchFamily="2" charset="2"/>
                  <a:buChar char="v"/>
                </a:pPr>
                <a:endParaRPr lang="en-US" sz="200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  <a:buFont typeface="Wingdings" pitchFamily="2" charset="2"/>
                  <a:buChar char="v"/>
                </a:pPr>
                <a:endParaRPr lang="en-US" sz="2000" dirty="0" smtClean="0"/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  <a:buFont typeface="Wingdings" pitchFamily="2" charset="2"/>
                  <a:buChar char="v"/>
                </a:pPr>
                <a:endParaRPr lang="en-US" sz="2000" dirty="0" smtClean="0"/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  <a:buFont typeface="Wingdings" charset="2"/>
                  <a:buChar char="v"/>
                </a:pPr>
                <a:endParaRPr lang="en-US" sz="1800" dirty="0"/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  <a:buFont typeface="Wingdings" pitchFamily="2" charset="2"/>
                  <a:buChar char="Ø"/>
                </a:pPr>
                <a:endParaRPr lang="en-US" sz="1800" dirty="0" smtClean="0"/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  <a:buFont typeface="Wingdings" pitchFamily="2" charset="2"/>
                  <a:buChar char="Ø"/>
                </a:pPr>
                <a:endParaRPr lang="en-US" sz="1800" dirty="0" smtClean="0"/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  <a:buFont typeface="Wingdings" pitchFamily="2" charset="2"/>
                  <a:buChar char="Ø"/>
                </a:pPr>
                <a:endParaRPr lang="en-US" sz="1800" dirty="0"/>
              </a:p>
            </p:txBody>
          </p:sp>
        </mc:Choice>
        <mc:Fallback xmlns="">
          <p:sp>
            <p:nvSpPr>
              <p:cNvPr id="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476" y="661580"/>
                <a:ext cx="4968157" cy="5220580"/>
              </a:xfr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539552" y="1028325"/>
            <a:ext cx="14171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i="1" dirty="0">
                <a:latin typeface="Times New Roman" panose="02020603050405020304" pitchFamily="18" charset="0"/>
                <a:ea typeface="SimSun" panose="02010600030101010101" pitchFamily="2" charset="-122"/>
              </a:rPr>
              <a:t>F</a:t>
            </a:r>
            <a:r>
              <a:rPr lang="en-GB" sz="1200" i="1" baseline="-25000" dirty="0">
                <a:latin typeface="Times New Roman" panose="02020603050405020304" pitchFamily="18" charset="0"/>
                <a:ea typeface="SimSun" panose="02010600030101010101" pitchFamily="2" charset="-122"/>
              </a:rPr>
              <a:t>T </a:t>
            </a:r>
            <a:r>
              <a:rPr lang="en-GB" sz="1200" i="1" dirty="0">
                <a:latin typeface="Times New Roman" panose="02020603050405020304" pitchFamily="18" charset="0"/>
                <a:ea typeface="SimSun" panose="02010600030101010101" pitchFamily="2" charset="-122"/>
              </a:rPr>
              <a:t>= </a:t>
            </a:r>
            <a:r>
              <a:rPr lang="en-GB" sz="12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F</a:t>
            </a:r>
            <a:r>
              <a:rPr lang="en-GB" sz="1200" i="1" baseline="-250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</a:t>
            </a:r>
            <a:r>
              <a:rPr lang="en-GB" sz="12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cos</a:t>
            </a:r>
            <a:r>
              <a:rPr lang="en-GB" sz="12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δ</a:t>
            </a:r>
            <a:r>
              <a:rPr lang="en-GB" sz="1200" i="1" dirty="0">
                <a:latin typeface="Times New Roman" panose="02020603050405020304" pitchFamily="18" charset="0"/>
                <a:ea typeface="SimSun" panose="02010600030101010101" pitchFamily="2" charset="-122"/>
              </a:rPr>
              <a:t>(1+a</a:t>
            </a:r>
            <a:r>
              <a:rPr lang="en-GB" sz="1200" i="1" baseline="-25000" dirty="0">
                <a:latin typeface="Times New Roman" panose="02020603050405020304" pitchFamily="18" charset="0"/>
                <a:ea typeface="SimSun" panose="02010600030101010101" pitchFamily="2" charset="-122"/>
              </a:rPr>
              <a:t>H</a:t>
            </a:r>
            <a:r>
              <a:rPr lang="en-GB" sz="1200" i="1" dirty="0">
                <a:latin typeface="Times New Roman" panose="02020603050405020304" pitchFamily="18" charset="0"/>
                <a:ea typeface="SimSun" panose="02010600030101010101" pitchFamily="2" charset="-122"/>
              </a:rPr>
              <a:t>) </a:t>
            </a:r>
            <a:endParaRPr lang="en-GB" sz="12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6814874" y="1001354"/>
            <a:ext cx="2079024" cy="3817690"/>
            <a:chOff x="5527742" y="-2287"/>
            <a:chExt cx="3255012" cy="6245862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7742" y="1181124"/>
              <a:ext cx="3226469" cy="50624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6444208" y="4725144"/>
              <a:ext cx="2160240" cy="1224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Freeform 15"/>
            <p:cNvSpPr/>
            <p:nvPr/>
          </p:nvSpPr>
          <p:spPr>
            <a:xfrm rot="20114705" flipH="1">
              <a:off x="7852366" y="4228110"/>
              <a:ext cx="189161" cy="709127"/>
            </a:xfrm>
            <a:custGeom>
              <a:avLst/>
              <a:gdLst>
                <a:gd name="connsiteX0" fmla="*/ 1326 w 179402"/>
                <a:gd name="connsiteY0" fmla="*/ 99455 h 903398"/>
                <a:gd name="connsiteX1" fmla="*/ 102926 w 179402"/>
                <a:gd name="connsiteY1" fmla="*/ 861455 h 903398"/>
                <a:gd name="connsiteX2" fmla="*/ 153726 w 179402"/>
                <a:gd name="connsiteY2" fmla="*/ 772555 h 903398"/>
                <a:gd name="connsiteX3" fmla="*/ 166426 w 179402"/>
                <a:gd name="connsiteY3" fmla="*/ 505855 h 903398"/>
                <a:gd name="connsiteX4" fmla="*/ 179126 w 179402"/>
                <a:gd name="connsiteY4" fmla="*/ 289955 h 903398"/>
                <a:gd name="connsiteX5" fmla="*/ 153726 w 179402"/>
                <a:gd name="connsiteY5" fmla="*/ 112155 h 903398"/>
                <a:gd name="connsiteX6" fmla="*/ 52126 w 179402"/>
                <a:gd name="connsiteY6" fmla="*/ 10555 h 903398"/>
                <a:gd name="connsiteX7" fmla="*/ 1326 w 179402"/>
                <a:gd name="connsiteY7" fmla="*/ 99455 h 903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9402" h="903398">
                  <a:moveTo>
                    <a:pt x="1326" y="99455"/>
                  </a:moveTo>
                  <a:cubicBezTo>
                    <a:pt x="9793" y="241272"/>
                    <a:pt x="77526" y="749272"/>
                    <a:pt x="102926" y="861455"/>
                  </a:cubicBezTo>
                  <a:cubicBezTo>
                    <a:pt x="128326" y="973638"/>
                    <a:pt x="143143" y="831822"/>
                    <a:pt x="153726" y="772555"/>
                  </a:cubicBezTo>
                  <a:cubicBezTo>
                    <a:pt x="164309" y="713288"/>
                    <a:pt x="162193" y="586288"/>
                    <a:pt x="166426" y="505855"/>
                  </a:cubicBezTo>
                  <a:cubicBezTo>
                    <a:pt x="170659" y="425422"/>
                    <a:pt x="181243" y="355572"/>
                    <a:pt x="179126" y="289955"/>
                  </a:cubicBezTo>
                  <a:cubicBezTo>
                    <a:pt x="177009" y="224338"/>
                    <a:pt x="174893" y="158722"/>
                    <a:pt x="153726" y="112155"/>
                  </a:cubicBezTo>
                  <a:cubicBezTo>
                    <a:pt x="132559" y="65588"/>
                    <a:pt x="77526" y="12672"/>
                    <a:pt x="52126" y="10555"/>
                  </a:cubicBezTo>
                  <a:cubicBezTo>
                    <a:pt x="26726" y="8438"/>
                    <a:pt x="-7141" y="-42362"/>
                    <a:pt x="1326" y="9945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Freeform 16"/>
            <p:cNvSpPr/>
            <p:nvPr/>
          </p:nvSpPr>
          <p:spPr>
            <a:xfrm rot="20114705">
              <a:off x="7187625" y="4561275"/>
              <a:ext cx="168293" cy="695222"/>
            </a:xfrm>
            <a:custGeom>
              <a:avLst/>
              <a:gdLst>
                <a:gd name="connsiteX0" fmla="*/ 1326 w 179402"/>
                <a:gd name="connsiteY0" fmla="*/ 99455 h 903398"/>
                <a:gd name="connsiteX1" fmla="*/ 102926 w 179402"/>
                <a:gd name="connsiteY1" fmla="*/ 861455 h 903398"/>
                <a:gd name="connsiteX2" fmla="*/ 153726 w 179402"/>
                <a:gd name="connsiteY2" fmla="*/ 772555 h 903398"/>
                <a:gd name="connsiteX3" fmla="*/ 166426 w 179402"/>
                <a:gd name="connsiteY3" fmla="*/ 505855 h 903398"/>
                <a:gd name="connsiteX4" fmla="*/ 179126 w 179402"/>
                <a:gd name="connsiteY4" fmla="*/ 289955 h 903398"/>
                <a:gd name="connsiteX5" fmla="*/ 153726 w 179402"/>
                <a:gd name="connsiteY5" fmla="*/ 112155 h 903398"/>
                <a:gd name="connsiteX6" fmla="*/ 52126 w 179402"/>
                <a:gd name="connsiteY6" fmla="*/ 10555 h 903398"/>
                <a:gd name="connsiteX7" fmla="*/ 1326 w 179402"/>
                <a:gd name="connsiteY7" fmla="*/ 99455 h 903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9402" h="903398">
                  <a:moveTo>
                    <a:pt x="1326" y="99455"/>
                  </a:moveTo>
                  <a:cubicBezTo>
                    <a:pt x="9793" y="241272"/>
                    <a:pt x="77526" y="749272"/>
                    <a:pt x="102926" y="861455"/>
                  </a:cubicBezTo>
                  <a:cubicBezTo>
                    <a:pt x="128326" y="973638"/>
                    <a:pt x="143143" y="831822"/>
                    <a:pt x="153726" y="772555"/>
                  </a:cubicBezTo>
                  <a:cubicBezTo>
                    <a:pt x="164309" y="713288"/>
                    <a:pt x="162193" y="586288"/>
                    <a:pt x="166426" y="505855"/>
                  </a:cubicBezTo>
                  <a:cubicBezTo>
                    <a:pt x="170659" y="425422"/>
                    <a:pt x="181243" y="355572"/>
                    <a:pt x="179126" y="289955"/>
                  </a:cubicBezTo>
                  <a:cubicBezTo>
                    <a:pt x="177009" y="224338"/>
                    <a:pt x="174893" y="158722"/>
                    <a:pt x="153726" y="112155"/>
                  </a:cubicBezTo>
                  <a:cubicBezTo>
                    <a:pt x="132559" y="65588"/>
                    <a:pt x="77526" y="12672"/>
                    <a:pt x="52126" y="10555"/>
                  </a:cubicBezTo>
                  <a:cubicBezTo>
                    <a:pt x="26726" y="8438"/>
                    <a:pt x="-7141" y="-42362"/>
                    <a:pt x="1326" y="9945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Left Arrow 17"/>
            <p:cNvSpPr/>
            <p:nvPr/>
          </p:nvSpPr>
          <p:spPr>
            <a:xfrm>
              <a:off x="6554695" y="4755751"/>
              <a:ext cx="561581" cy="329450"/>
            </a:xfrm>
            <a:prstGeom prst="leftArrow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Left Arrow 18"/>
            <p:cNvSpPr/>
            <p:nvPr/>
          </p:nvSpPr>
          <p:spPr>
            <a:xfrm>
              <a:off x="7333633" y="4378405"/>
              <a:ext cx="561581" cy="329450"/>
            </a:xfrm>
            <a:prstGeom prst="leftArrow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Left Arrow 19"/>
            <p:cNvSpPr/>
            <p:nvPr/>
          </p:nvSpPr>
          <p:spPr>
            <a:xfrm>
              <a:off x="6205679" y="3779276"/>
              <a:ext cx="1259611" cy="329450"/>
            </a:xfrm>
            <a:prstGeom prst="leftArrow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334482" y="-2287"/>
              <a:ext cx="2448272" cy="1085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/>
                <a:t>Gate Rudder</a:t>
              </a:r>
              <a:endParaRPr lang="en-GB" dirty="0"/>
            </a:p>
          </p:txBody>
        </p:sp>
        <p:sp>
          <p:nvSpPr>
            <p:cNvPr id="22" name="円/楕円 9"/>
            <p:cNvSpPr/>
            <p:nvPr/>
          </p:nvSpPr>
          <p:spPr>
            <a:xfrm>
              <a:off x="6300192" y="3284984"/>
              <a:ext cx="2454019" cy="248892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フリーフォーム 19"/>
            <p:cNvSpPr/>
            <p:nvPr/>
          </p:nvSpPr>
          <p:spPr>
            <a:xfrm>
              <a:off x="6891846" y="3217820"/>
              <a:ext cx="1333547" cy="2321169"/>
            </a:xfrm>
            <a:custGeom>
              <a:avLst/>
              <a:gdLst>
                <a:gd name="connsiteX0" fmla="*/ 67455 w 1333547"/>
                <a:gd name="connsiteY0" fmla="*/ 0 h 2321169"/>
                <a:gd name="connsiteX1" fmla="*/ 109658 w 1333547"/>
                <a:gd name="connsiteY1" fmla="*/ 928468 h 2321169"/>
                <a:gd name="connsiteX2" fmla="*/ 1094396 w 1333547"/>
                <a:gd name="connsiteY2" fmla="*/ 1730326 h 2321169"/>
                <a:gd name="connsiteX3" fmla="*/ 1333547 w 1333547"/>
                <a:gd name="connsiteY3" fmla="*/ 2321169 h 2321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47" h="2321169">
                  <a:moveTo>
                    <a:pt x="67455" y="0"/>
                  </a:moveTo>
                  <a:cubicBezTo>
                    <a:pt x="2978" y="320040"/>
                    <a:pt x="-61499" y="640080"/>
                    <a:pt x="109658" y="928468"/>
                  </a:cubicBezTo>
                  <a:cubicBezTo>
                    <a:pt x="280815" y="1216856"/>
                    <a:pt x="890415" y="1498209"/>
                    <a:pt x="1094396" y="1730326"/>
                  </a:cubicBezTo>
                  <a:cubicBezTo>
                    <a:pt x="1298378" y="1962443"/>
                    <a:pt x="1315962" y="2141806"/>
                    <a:pt x="1333547" y="2321169"/>
                  </a:cubicBezTo>
                </a:path>
              </a:pathLst>
            </a:custGeom>
            <a:noFill/>
            <a:ln w="57150">
              <a:solidFill>
                <a:schemeClr val="accent1"/>
              </a:solidFill>
              <a:prstDash val="dash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フリーフォーム 20"/>
            <p:cNvSpPr/>
            <p:nvPr/>
          </p:nvSpPr>
          <p:spPr>
            <a:xfrm>
              <a:off x="6641965" y="3217820"/>
              <a:ext cx="1333547" cy="2321169"/>
            </a:xfrm>
            <a:custGeom>
              <a:avLst/>
              <a:gdLst>
                <a:gd name="connsiteX0" fmla="*/ 67455 w 1333547"/>
                <a:gd name="connsiteY0" fmla="*/ 0 h 2321169"/>
                <a:gd name="connsiteX1" fmla="*/ 109658 w 1333547"/>
                <a:gd name="connsiteY1" fmla="*/ 928468 h 2321169"/>
                <a:gd name="connsiteX2" fmla="*/ 1094396 w 1333547"/>
                <a:gd name="connsiteY2" fmla="*/ 1730326 h 2321169"/>
                <a:gd name="connsiteX3" fmla="*/ 1333547 w 1333547"/>
                <a:gd name="connsiteY3" fmla="*/ 2321169 h 2321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47" h="2321169">
                  <a:moveTo>
                    <a:pt x="67455" y="0"/>
                  </a:moveTo>
                  <a:cubicBezTo>
                    <a:pt x="2978" y="320040"/>
                    <a:pt x="-61499" y="640080"/>
                    <a:pt x="109658" y="928468"/>
                  </a:cubicBezTo>
                  <a:cubicBezTo>
                    <a:pt x="280815" y="1216856"/>
                    <a:pt x="890415" y="1498209"/>
                    <a:pt x="1094396" y="1730326"/>
                  </a:cubicBezTo>
                  <a:cubicBezTo>
                    <a:pt x="1298378" y="1962443"/>
                    <a:pt x="1315962" y="2141806"/>
                    <a:pt x="1333547" y="2321169"/>
                  </a:cubicBezTo>
                </a:path>
              </a:pathLst>
            </a:custGeom>
            <a:noFill/>
            <a:ln w="57150">
              <a:solidFill>
                <a:schemeClr val="accent1"/>
              </a:solidFill>
              <a:prstDash val="dash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827519" y="1054477"/>
            <a:ext cx="2275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Conventional </a:t>
            </a:r>
            <a:r>
              <a:rPr lang="en-GB" dirty="0"/>
              <a:t>R</a:t>
            </a:r>
            <a:r>
              <a:rPr lang="en-GB" dirty="0" smtClean="0"/>
              <a:t>udder</a:t>
            </a:r>
            <a:endParaRPr lang="en-GB" dirty="0"/>
          </a:p>
        </p:txBody>
      </p:sp>
      <p:sp>
        <p:nvSpPr>
          <p:cNvPr id="29" name="Rectangle 28"/>
          <p:cNvSpPr/>
          <p:nvPr/>
        </p:nvSpPr>
        <p:spPr>
          <a:xfrm>
            <a:off x="5318107" y="5219328"/>
            <a:ext cx="385955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1200" dirty="0" smtClean="0"/>
              <a:t>An efficient </a:t>
            </a:r>
            <a:r>
              <a:rPr lang="en-GB" sz="1200" dirty="0"/>
              <a:t>manoeuvring of ships by exploiting the interaction between the twin rudder blades and the ship stern. </a:t>
            </a:r>
          </a:p>
        </p:txBody>
      </p:sp>
    </p:spTree>
    <p:extLst>
      <p:ext uri="{BB962C8B-B14F-4D97-AF65-F5344CB8AC3E}">
        <p14:creationId xmlns:p14="http://schemas.microsoft.com/office/powerpoint/2010/main" val="178774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8954" y="1037363"/>
            <a:ext cx="4794701" cy="3039709"/>
          </a:xfrm>
        </p:spPr>
        <p:txBody>
          <a:bodyPr>
            <a:normAutofit/>
          </a:bodyPr>
          <a:lstStyle/>
          <a:p>
            <a:pPr marL="114300" lvl="0" indent="0">
              <a:buNone/>
            </a:pPr>
            <a:r>
              <a:rPr lang="en-GB" dirty="0" smtClean="0">
                <a:solidFill>
                  <a:schemeClr val="tx1"/>
                </a:solidFill>
              </a:rPr>
              <a:t>Carchen et al. (2016)* explored </a:t>
            </a:r>
            <a:r>
              <a:rPr lang="en-GB" dirty="0">
                <a:solidFill>
                  <a:schemeClr val="tx1"/>
                </a:solidFill>
              </a:rPr>
              <a:t>various manoeuvring aspects of the GR application using the enhanced MMG </a:t>
            </a:r>
            <a:r>
              <a:rPr lang="en-GB" dirty="0" smtClean="0">
                <a:solidFill>
                  <a:schemeClr val="tx1"/>
                </a:solidFill>
              </a:rPr>
              <a:t>model. </a:t>
            </a:r>
          </a:p>
          <a:p>
            <a:pPr marL="114300" lvl="0" indent="0"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114300" lvl="0" indent="0">
              <a:buNone/>
            </a:pPr>
            <a:r>
              <a:rPr lang="en-GB" dirty="0" smtClean="0">
                <a:solidFill>
                  <a:schemeClr val="tx1"/>
                </a:solidFill>
              </a:rPr>
              <a:t>The </a:t>
            </a:r>
            <a:r>
              <a:rPr lang="en-GB" dirty="0">
                <a:solidFill>
                  <a:schemeClr val="tx1"/>
                </a:solidFill>
              </a:rPr>
              <a:t>main objective of the current study was the application of the CR and GR systems to different hull forms in order to evaluate the course keeping </a:t>
            </a:r>
            <a:r>
              <a:rPr lang="en-GB" dirty="0" smtClean="0">
                <a:solidFill>
                  <a:schemeClr val="tx1"/>
                </a:solidFill>
              </a:rPr>
              <a:t>performances </a:t>
            </a:r>
            <a:r>
              <a:rPr lang="en-GB" dirty="0">
                <a:solidFill>
                  <a:schemeClr val="tx1"/>
                </a:solidFill>
              </a:rPr>
              <a:t>by using the enhanced MMG </a:t>
            </a:r>
            <a:r>
              <a:rPr lang="en-GB" dirty="0" smtClean="0">
                <a:solidFill>
                  <a:schemeClr val="tx1"/>
                </a:solidFill>
              </a:rPr>
              <a:t>model.</a:t>
            </a: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5" name="Title 2"/>
          <p:cNvSpPr>
            <a:spLocks noGrp="1"/>
          </p:cNvSpPr>
          <p:nvPr>
            <p:ph type="title" idx="4294967295"/>
          </p:nvPr>
        </p:nvSpPr>
        <p:spPr>
          <a:xfrm>
            <a:off x="291472" y="10569"/>
            <a:ext cx="8569325" cy="1081088"/>
          </a:xfrm>
        </p:spPr>
        <p:txBody>
          <a:bodyPr>
            <a:normAutofit/>
          </a:bodyPr>
          <a:lstStyle/>
          <a:p>
            <a:pPr marL="114300" indent="0"/>
            <a:r>
              <a:rPr lang="en-US" sz="2200" dirty="0" smtClean="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  <a:endParaRPr lang="en-US" sz="2200" dirty="0">
              <a:solidFill>
                <a:srgbClr val="00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2"/>
          <p:cNvSpPr>
            <a:spLocks/>
          </p:cNvSpPr>
          <p:nvPr/>
        </p:nvSpPr>
        <p:spPr bwMode="auto">
          <a:xfrm>
            <a:off x="467544" y="2132856"/>
            <a:ext cx="8427438" cy="3692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457200" indent="-457200" eaLnBrk="0" hangingPunct="0">
              <a:defRPr sz="28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just" eaLnBrk="1" hangingPunct="1">
              <a:buFontTx/>
              <a:buChar char="•"/>
            </a:pPr>
            <a:endParaRPr lang="en-US" altLang="en-US" sz="2400" b="0" dirty="0"/>
          </a:p>
        </p:txBody>
      </p:sp>
      <p:sp>
        <p:nvSpPr>
          <p:cNvPr id="3" name="TextBox 2"/>
          <p:cNvSpPr txBox="1"/>
          <p:nvPr/>
        </p:nvSpPr>
        <p:spPr>
          <a:xfrm>
            <a:off x="683568" y="4849950"/>
            <a:ext cx="676875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 smtClean="0"/>
              <a:t>*Carchen</a:t>
            </a:r>
            <a:r>
              <a:rPr lang="en-GB" sz="900" dirty="0"/>
              <a:t>, A., Shi, W, Sasaki, N. and Atlar, M. (2016) A prediction program of manoeuvrability for a ship with a gate rudder system. A. </a:t>
            </a:r>
            <a:r>
              <a:rPr lang="en-GB" sz="900" dirty="0" err="1"/>
              <a:t>Yücel</a:t>
            </a:r>
            <a:r>
              <a:rPr lang="en-GB" sz="900" dirty="0"/>
              <a:t> </a:t>
            </a:r>
            <a:r>
              <a:rPr lang="en-GB" sz="900" dirty="0" err="1"/>
              <a:t>Odabaşı</a:t>
            </a:r>
            <a:r>
              <a:rPr lang="en-GB" sz="900" dirty="0"/>
              <a:t> Colloquium Series - 2nd International Meeting on Recent Advances in Prediction Techniques for Safe Manoeuvring of Ships and Submarines. Istanbul, Turkey. November 2016.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395" y="1091657"/>
            <a:ext cx="3914157" cy="3448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038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 txBox="1">
            <a:spLocks/>
          </p:cNvSpPr>
          <p:nvPr/>
        </p:nvSpPr>
        <p:spPr>
          <a:xfrm>
            <a:off x="107504" y="26785"/>
            <a:ext cx="8677275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lnSpc>
                <a:spcPct val="150000"/>
              </a:lnSpc>
              <a:spcAft>
                <a:spcPts val="0"/>
              </a:spcAft>
            </a:pPr>
            <a:r>
              <a:rPr lang="en-US" sz="2200" dirty="0" smtClean="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  <a:endParaRPr lang="en-GB" sz="2200" dirty="0">
              <a:solidFill>
                <a:srgbClr val="00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20150821_11453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60504" y="1034224"/>
            <a:ext cx="4239083" cy="28268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566" y="804660"/>
            <a:ext cx="41044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a </a:t>
            </a:r>
            <a:r>
              <a:rPr lang="en-GB" sz="1600" b="1" dirty="0"/>
              <a:t>modified MMG </a:t>
            </a:r>
            <a:r>
              <a:rPr lang="en-GB" sz="1600" b="1" dirty="0" smtClean="0"/>
              <a:t>model </a:t>
            </a:r>
            <a:r>
              <a:rPr lang="en-GB" sz="1600" dirty="0"/>
              <a:t>was </a:t>
            </a:r>
            <a:r>
              <a:rPr lang="en-GB" sz="1600" dirty="0" smtClean="0"/>
              <a:t>used to </a:t>
            </a:r>
            <a:r>
              <a:rPr lang="en-GB" sz="1600" dirty="0"/>
              <a:t>predict the course keeping </a:t>
            </a:r>
            <a:r>
              <a:rPr lang="en-GB" sz="1600" dirty="0" smtClean="0"/>
              <a:t>ability. </a:t>
            </a:r>
          </a:p>
          <a:p>
            <a:endParaRPr lang="en-GB" sz="1600" dirty="0" smtClean="0"/>
          </a:p>
          <a:p>
            <a:r>
              <a:rPr lang="en-GB" sz="1600" dirty="0" smtClean="0"/>
              <a:t>As </a:t>
            </a:r>
            <a:r>
              <a:rPr lang="en-GB" sz="1600" dirty="0"/>
              <a:t>the gate rudder has two blades beside a propeller, the flow fields depend not only on the rudder angle but also on the propeller rotation </a:t>
            </a:r>
            <a:r>
              <a:rPr lang="en-GB" sz="1600" dirty="0" smtClean="0"/>
              <a:t>direction.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 smtClean="0"/>
          </a:p>
        </p:txBody>
      </p:sp>
      <p:pic>
        <p:nvPicPr>
          <p:cNvPr id="16" name="図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1" y="2851905"/>
            <a:ext cx="3751039" cy="28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03921" y="4090611"/>
            <a:ext cx="2264828" cy="1945439"/>
          </a:xfrm>
        </p:spPr>
      </p:pic>
      <p:pic>
        <p:nvPicPr>
          <p:cNvPr id="18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463" y="4074791"/>
            <a:ext cx="1743868" cy="2166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669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 txBox="1">
            <a:spLocks/>
          </p:cNvSpPr>
          <p:nvPr/>
        </p:nvSpPr>
        <p:spPr>
          <a:xfrm>
            <a:off x="107504" y="26785"/>
            <a:ext cx="8677275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lnSpc>
                <a:spcPct val="150000"/>
              </a:lnSpc>
              <a:spcAft>
                <a:spcPts val="0"/>
              </a:spcAft>
            </a:pPr>
            <a:r>
              <a:rPr lang="en-US" sz="2200" dirty="0" smtClean="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  <a:endParaRPr lang="en-GB" sz="2200" dirty="0">
              <a:solidFill>
                <a:srgbClr val="00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図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4227338" cy="320040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179511" y="3933056"/>
            <a:ext cx="51845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The prediction of this flow field by CFD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The propeller performance characteristics (thrust, torque, advance speed) </a:t>
            </a:r>
            <a:r>
              <a:rPr lang="en-GB" sz="1200" dirty="0" smtClean="0"/>
              <a:t>introduced </a:t>
            </a:r>
            <a:r>
              <a:rPr lang="en-GB" sz="1200" dirty="0"/>
              <a:t>in the CFD model as a momentum source</a:t>
            </a:r>
            <a:r>
              <a:rPr lang="en-GB" sz="12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Multiple regression analysis </a:t>
            </a:r>
            <a:r>
              <a:rPr lang="en-GB" sz="1200" dirty="0" smtClean="0"/>
              <a:t>used </a:t>
            </a:r>
            <a:r>
              <a:rPr lang="en-GB" sz="1200" dirty="0"/>
              <a:t>to estimate normalized velocities as a function of the drift angle </a:t>
            </a:r>
            <a:r>
              <a:rPr lang="en-GB" sz="1200" i="1" dirty="0"/>
              <a:t>β</a:t>
            </a:r>
            <a:r>
              <a:rPr lang="en-GB" sz="1200" dirty="0"/>
              <a:t> </a:t>
            </a:r>
            <a:r>
              <a:rPr lang="en-GB" sz="1200" dirty="0" smtClean="0"/>
              <a:t>(0-35deg ) and the </a:t>
            </a:r>
            <a:r>
              <a:rPr lang="en-GB" sz="1200" dirty="0"/>
              <a:t>range of effective inflow angle to </a:t>
            </a:r>
            <a:r>
              <a:rPr lang="en-GB" sz="1200" dirty="0" smtClean="0"/>
              <a:t>rudder </a:t>
            </a:r>
            <a:r>
              <a:rPr lang="en-GB" sz="1200" i="1" dirty="0" smtClean="0"/>
              <a:t>αR (50-130 and 230-310deg )</a:t>
            </a:r>
            <a:r>
              <a:rPr lang="en-GB" sz="1200" dirty="0" smtClean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Hull derivatives </a:t>
            </a:r>
            <a:r>
              <a:rPr lang="en-GB" sz="1200" dirty="0" smtClean="0"/>
              <a:t>partly </a:t>
            </a:r>
            <a:r>
              <a:rPr lang="en-GB" sz="1200" dirty="0"/>
              <a:t>adopted from the studies of </a:t>
            </a:r>
            <a:r>
              <a:rPr lang="en-GB" sz="1200" dirty="0" smtClean="0"/>
              <a:t>Sasaki </a:t>
            </a:r>
            <a:r>
              <a:rPr lang="en-GB" sz="1200" dirty="0"/>
              <a:t>et al</a:t>
            </a:r>
            <a:r>
              <a:rPr lang="en-GB" sz="1200" dirty="0" smtClean="0"/>
              <a:t>. (2015</a:t>
            </a:r>
            <a:r>
              <a:rPr lang="en-GB" sz="1200" dirty="0"/>
              <a:t>), </a:t>
            </a:r>
            <a:r>
              <a:rPr lang="en-GB" sz="1200" dirty="0" smtClean="0"/>
              <a:t>Yasukawa (2015</a:t>
            </a:r>
            <a:r>
              <a:rPr lang="en-GB" sz="1200" dirty="0"/>
              <a:t>) and </a:t>
            </a:r>
            <a:r>
              <a:rPr lang="en-GB" sz="1200" dirty="0" smtClean="0"/>
              <a:t>Hirano (1981</a:t>
            </a:r>
            <a:r>
              <a:rPr lang="en-GB" sz="1200" dirty="0"/>
              <a:t>).</a:t>
            </a:r>
          </a:p>
          <a:p>
            <a:endParaRPr lang="en-GB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44" y="735252"/>
            <a:ext cx="2060627" cy="36030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40152" y="4509120"/>
            <a:ext cx="32443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The flow field characteristics behind the </a:t>
            </a:r>
            <a:r>
              <a:rPr lang="en-GB" sz="14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stern </a:t>
            </a:r>
            <a:r>
              <a:rPr lang="en-GB" sz="14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for different drift angles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kstiruutu 2"/>
          <p:cNvSpPr txBox="1"/>
          <p:nvPr/>
        </p:nvSpPr>
        <p:spPr>
          <a:xfrm>
            <a:off x="3574714" y="2232926"/>
            <a:ext cx="792088" cy="338554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i-FI" sz="800" dirty="0" err="1" smtClean="0"/>
              <a:t>Runge</a:t>
            </a:r>
            <a:r>
              <a:rPr lang="fi-FI" sz="800" dirty="0" smtClean="0"/>
              <a:t> </a:t>
            </a:r>
            <a:r>
              <a:rPr lang="fi-FI" sz="800" dirty="0" err="1" smtClean="0"/>
              <a:t>Kutta</a:t>
            </a:r>
            <a:r>
              <a:rPr lang="fi-FI" sz="800" dirty="0" smtClean="0"/>
              <a:t> </a:t>
            </a:r>
            <a:r>
              <a:rPr lang="fi-FI" sz="800" dirty="0" err="1" smtClean="0"/>
              <a:t>Gil</a:t>
            </a:r>
            <a:r>
              <a:rPr lang="fi-FI" sz="800" dirty="0" smtClean="0"/>
              <a:t> Method</a:t>
            </a:r>
            <a:endParaRPr lang="fi-FI" sz="800" dirty="0"/>
          </a:p>
        </p:txBody>
      </p:sp>
    </p:spTree>
    <p:extLst>
      <p:ext uri="{BB962C8B-B14F-4D97-AF65-F5344CB8AC3E}">
        <p14:creationId xmlns:p14="http://schemas.microsoft.com/office/powerpoint/2010/main" val="21971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1600" y="14077"/>
            <a:ext cx="7696200" cy="504056"/>
          </a:xfrm>
        </p:spPr>
        <p:txBody>
          <a:bodyPr/>
          <a:lstStyle/>
          <a:p>
            <a:r>
              <a:rPr lang="en-US" sz="2200" dirty="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  <a:endParaRPr lang="en-GB" sz="2200" dirty="0">
              <a:solidFill>
                <a:srgbClr val="00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55" y="1279840"/>
            <a:ext cx="4554810" cy="27624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7265" y="62068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600" dirty="0" smtClean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The </a:t>
            </a:r>
            <a:r>
              <a:rPr lang="en-GB" sz="160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strong flap effect of the </a:t>
            </a:r>
            <a:r>
              <a:rPr lang="en-GB" sz="1600" dirty="0" smtClean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GR was demonstrated for </a:t>
            </a:r>
            <a:r>
              <a:rPr lang="en-GB" sz="160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three different hull </a:t>
            </a:r>
            <a:r>
              <a:rPr lang="en-GB" sz="1600" dirty="0" smtClean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types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図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868" y="1194797"/>
            <a:ext cx="2941320" cy="182054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6149185" y="913075"/>
            <a:ext cx="27522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Quick </a:t>
            </a:r>
            <a:r>
              <a:rPr lang="en-GB" sz="12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Chart </a:t>
            </a:r>
            <a:r>
              <a:rPr lang="en-GB" sz="12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of Course Keeping Ability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96137" y="3015342"/>
            <a:ext cx="34563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</a:t>
            </a:r>
            <a:r>
              <a:rPr lang="en-GB" sz="1100" dirty="0" smtClean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he </a:t>
            </a:r>
            <a:r>
              <a:rPr lang="en-GB" sz="110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fullness parameter (</a:t>
            </a:r>
            <a:r>
              <a:rPr lang="en-GB" sz="1100" i="1" dirty="0" err="1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γA</a:t>
            </a:r>
            <a:r>
              <a:rPr lang="en-GB" sz="110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) </a:t>
            </a:r>
            <a:r>
              <a:rPr lang="en-GB" sz="1100" dirty="0" err="1" smtClean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vs.the</a:t>
            </a:r>
            <a:r>
              <a:rPr lang="en-GB" sz="1100" dirty="0" smtClean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GB" sz="110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form </a:t>
            </a:r>
            <a:r>
              <a:rPr lang="en-GB" sz="1100" i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factor K</a:t>
            </a: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12160" y="3395933"/>
            <a:ext cx="30243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dirty="0" smtClean="0"/>
              <a:t>Bulk Carrier </a:t>
            </a:r>
            <a:r>
              <a:rPr lang="en-GB" sz="1200" dirty="0"/>
              <a:t>is remarkably larger </a:t>
            </a:r>
            <a:r>
              <a:rPr lang="en-GB" sz="1200" dirty="0" smtClean="0"/>
              <a:t>than the </a:t>
            </a:r>
            <a:r>
              <a:rPr lang="en-GB" sz="1200" dirty="0"/>
              <a:t>other two vessels. </a:t>
            </a:r>
            <a:endParaRPr lang="en-GB" sz="1200" dirty="0" smtClean="0"/>
          </a:p>
          <a:p>
            <a:r>
              <a:rPr lang="en-GB" sz="1200" dirty="0" smtClean="0"/>
              <a:t>The </a:t>
            </a:r>
            <a:r>
              <a:rPr lang="en-GB" sz="1200" dirty="0"/>
              <a:t>most important </a:t>
            </a:r>
            <a:r>
              <a:rPr lang="en-GB" sz="1200" b="1" dirty="0"/>
              <a:t>manoeuvrability</a:t>
            </a:r>
            <a:r>
              <a:rPr lang="en-GB" sz="1200" dirty="0"/>
              <a:t> feature of a beamy </a:t>
            </a:r>
            <a:r>
              <a:rPr lang="en-GB" sz="1200" dirty="0" smtClean="0"/>
              <a:t>vessel is </a:t>
            </a:r>
            <a:r>
              <a:rPr lang="en-GB" sz="1200" b="1" dirty="0"/>
              <a:t>the course keeping ability</a:t>
            </a:r>
            <a:r>
              <a:rPr lang="en-GB" sz="1200" b="1" dirty="0" smtClean="0"/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26035" y="4558888"/>
            <a:ext cx="70567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Results should satisfy IMO regulations for Standards </a:t>
            </a:r>
            <a:r>
              <a:rPr lang="en-GB" sz="120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for </a:t>
            </a:r>
            <a:r>
              <a:rPr lang="en-GB" sz="1200" dirty="0" smtClean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Ship Manoeuvrability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4"/>
          <p:cNvSpPr txBox="1"/>
          <p:nvPr/>
        </p:nvSpPr>
        <p:spPr>
          <a:xfrm>
            <a:off x="7553073" y="1616594"/>
            <a:ext cx="985520" cy="22479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eaLnBrk="1" fontAlgn="auto" latinLnBrk="0" hangingPunct="0">
              <a:lnSpc>
                <a:spcPts val="12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Mincho" panose="02020609040205080304" pitchFamily="49" charset="-128"/>
                <a:cs typeface="+mn-cs"/>
              </a:rPr>
              <a:t>Bulk Carrier</a:t>
            </a:r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92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1600" y="14077"/>
            <a:ext cx="7696200" cy="504056"/>
          </a:xfrm>
        </p:spPr>
        <p:txBody>
          <a:bodyPr/>
          <a:lstStyle/>
          <a:p>
            <a:r>
              <a:rPr lang="en-US" sz="2200" dirty="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  <a:endParaRPr lang="en-GB" sz="2200" dirty="0">
              <a:solidFill>
                <a:srgbClr val="00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55235" y="2236385"/>
            <a:ext cx="24176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/>
              <a:t>Zig-Zag manoeuvres ±10 degree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635435" y="4157797"/>
            <a:ext cx="24176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/>
              <a:t>Zig-Zag manoeuvres </a:t>
            </a:r>
            <a:r>
              <a:rPr lang="en-GB" sz="1200" dirty="0" smtClean="0"/>
              <a:t>±20 </a:t>
            </a:r>
            <a:r>
              <a:rPr lang="en-GB" sz="1200" dirty="0"/>
              <a:t>degree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7183" y="3321546"/>
            <a:ext cx="32004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The improvement on the course keeping can clearly be detected in the ±20 degree Zig-zag </a:t>
            </a:r>
            <a:r>
              <a:rPr lang="en-GB" sz="1200" dirty="0" smtClean="0"/>
              <a:t>tests</a:t>
            </a:r>
          </a:p>
          <a:p>
            <a:r>
              <a:rPr lang="en-GB" sz="1200" dirty="0" smtClean="0"/>
              <a:t>The GR </a:t>
            </a:r>
            <a:r>
              <a:rPr lang="en-GB" sz="1200" dirty="0"/>
              <a:t>contribution to the Turning circle test outperformed the CR 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4740" y="5280919"/>
            <a:ext cx="29853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/>
              <a:t>Turning circle test Advance and Diameter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7625" y="203613"/>
            <a:ext cx="2044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ea typeface="SimSun" panose="02010600030101010101" pitchFamily="2" charset="-122"/>
              </a:rPr>
              <a:t>1-Domestic </a:t>
            </a:r>
            <a:r>
              <a:rPr lang="en-GB" dirty="0">
                <a:latin typeface="Arial" panose="020B0604020202020204" pitchFamily="34" charset="0"/>
                <a:ea typeface="SimSun" panose="02010600030101010101" pitchFamily="2" charset="-122"/>
              </a:rPr>
              <a:t>Cargo</a:t>
            </a:r>
            <a:endParaRPr lang="en-GB" dirty="0"/>
          </a:p>
        </p:txBody>
      </p:sp>
      <p:sp>
        <p:nvSpPr>
          <p:cNvPr id="18" name="Rectangle 17"/>
          <p:cNvSpPr/>
          <p:nvPr/>
        </p:nvSpPr>
        <p:spPr>
          <a:xfrm>
            <a:off x="37183" y="2800616"/>
            <a:ext cx="30013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Towing tank model of Domestic Cargo used in Kyushu </a:t>
            </a:r>
            <a:r>
              <a:rPr lang="en-GB" sz="1200" dirty="0" smtClean="0"/>
              <a:t>manoeuvring </a:t>
            </a:r>
            <a:r>
              <a:rPr lang="en-GB" sz="1200" dirty="0"/>
              <a:t>basin</a:t>
            </a:r>
          </a:p>
        </p:txBody>
      </p:sp>
      <p:pic>
        <p:nvPicPr>
          <p:cNvPr id="27" name="Picture 2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889" y="627757"/>
            <a:ext cx="2160000" cy="1620000"/>
          </a:xfrm>
          <a:prstGeom prst="rect">
            <a:avLst/>
          </a:prstGeom>
          <a:noFill/>
        </p:spPr>
      </p:pic>
      <p:pic>
        <p:nvPicPr>
          <p:cNvPr id="30" name="Picture 2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773" y="627757"/>
            <a:ext cx="2160000" cy="1620000"/>
          </a:xfrm>
          <a:prstGeom prst="rect">
            <a:avLst/>
          </a:prstGeom>
          <a:noFill/>
        </p:spPr>
      </p:pic>
      <p:pic>
        <p:nvPicPr>
          <p:cNvPr id="31" name="Picture 3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23" y="2501914"/>
            <a:ext cx="2160000" cy="1620000"/>
          </a:xfrm>
          <a:prstGeom prst="rect">
            <a:avLst/>
          </a:prstGeom>
          <a:noFill/>
        </p:spPr>
      </p:pic>
      <p:pic>
        <p:nvPicPr>
          <p:cNvPr id="32" name="Picture 3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773" y="2519724"/>
            <a:ext cx="2160000" cy="1620000"/>
          </a:xfrm>
          <a:prstGeom prst="rect">
            <a:avLst/>
          </a:prstGeom>
          <a:noFill/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5745490"/>
              </p:ext>
            </p:extLst>
          </p:nvPr>
        </p:nvGraphicFramePr>
        <p:xfrm>
          <a:off x="94893" y="4528164"/>
          <a:ext cx="3048000" cy="762000"/>
        </p:xfrm>
        <a:graphic>
          <a:graphicData uri="http://schemas.openxmlformats.org/drawingml/2006/table">
            <a:tbl>
              <a:tblPr firstRow="1" firstCol="1" bandRow="1"/>
              <a:tblGrid>
                <a:gridCol w="609600"/>
                <a:gridCol w="609600"/>
                <a:gridCol w="609600"/>
                <a:gridCol w="609600"/>
                <a:gridCol w="609600"/>
              </a:tblGrid>
              <a:tr h="144145">
                <a:tc>
                  <a:txBody>
                    <a:bodyPr/>
                    <a:lstStyle/>
                    <a:p>
                      <a:pPr algn="l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CR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GR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CR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GR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4145">
                <a:tc>
                  <a:txBody>
                    <a:bodyPr/>
                    <a:lstStyle/>
                    <a:p>
                      <a:pPr algn="r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35°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Adv./L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Adv./L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Tact./L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Tact./L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4145">
                <a:tc>
                  <a:txBody>
                    <a:bodyPr/>
                    <a:lstStyle/>
                    <a:p>
                      <a:pPr algn="r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+35(S)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4.4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2.8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5.4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3.8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4145">
                <a:tc>
                  <a:txBody>
                    <a:bodyPr/>
                    <a:lstStyle/>
                    <a:p>
                      <a:pPr algn="r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-35(P)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4.0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2.9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4.7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3.8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4145">
                <a:tc>
                  <a:txBody>
                    <a:bodyPr/>
                    <a:lstStyle/>
                    <a:p>
                      <a:pPr algn="r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MEAN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4.2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2.8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5.0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3.8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33" name="Picture 2">
            <a:hlinkClick r:id="rId7" action="ppaction://hlinkfile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78"/>
          <a:stretch/>
        </p:blipFill>
        <p:spPr bwMode="auto">
          <a:xfrm>
            <a:off x="37183" y="653256"/>
            <a:ext cx="3262258" cy="2031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640224" y="4972753"/>
            <a:ext cx="5511800" cy="1192212"/>
            <a:chOff x="3640224" y="4972753"/>
            <a:chExt cx="5511800" cy="1192212"/>
          </a:xfrm>
        </p:grpSpPr>
        <p:sp>
          <p:nvSpPr>
            <p:cNvPr id="43" name="Right Arrow 42"/>
            <p:cNvSpPr/>
            <p:nvPr/>
          </p:nvSpPr>
          <p:spPr>
            <a:xfrm>
              <a:off x="4432822" y="5409315"/>
              <a:ext cx="4256087" cy="431800"/>
            </a:xfrm>
            <a:prstGeom prst="rightArrow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5" name="Picture 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0224" y="5290253"/>
              <a:ext cx="935037" cy="811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Box 18"/>
            <p:cNvSpPr txBox="1">
              <a:spLocks noChangeArrowheads="1"/>
            </p:cNvSpPr>
            <p:nvPr/>
          </p:nvSpPr>
          <p:spPr bwMode="auto">
            <a:xfrm>
              <a:off x="8139199" y="5158490"/>
              <a:ext cx="719137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ja-JP" sz="1800" dirty="0"/>
                <a:t>2018</a:t>
              </a:r>
            </a:p>
          </p:txBody>
        </p:sp>
        <p:pic>
          <p:nvPicPr>
            <p:cNvPr id="38" name="Picture 8">
              <a:hlinkClick r:id="rId10" action="ppaction://hlinkpres?slideindex=1&amp;slidetitle=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1274" y="5304540"/>
              <a:ext cx="1065212" cy="796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Box 20"/>
            <p:cNvSpPr txBox="1">
              <a:spLocks noChangeArrowheads="1"/>
            </p:cNvSpPr>
            <p:nvPr/>
          </p:nvSpPr>
          <p:spPr bwMode="auto">
            <a:xfrm>
              <a:off x="4078374" y="4972753"/>
              <a:ext cx="92710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ja-JP" sz="1800"/>
                <a:t>2014</a:t>
              </a:r>
            </a:p>
          </p:txBody>
        </p:sp>
        <p:pic>
          <p:nvPicPr>
            <p:cNvPr id="40" name="Ｇａｔｅ　Ｒｕｄｄｅｒ　Ｓｔｅｅｒｉｎｇ　Ｍｏｄｅs　3D（テロップ有_一時固定有）_20141027.wmv">
              <a:hlinkClick r:id="" action="ppaction://media"/>
            </p:cNvPr>
            <p:cNvPicPr>
              <a:picLocks noRot="1" noChangeAspect="1"/>
            </p:cNvPicPr>
            <p:nvPr>
              <a:videoFile r:link="rId1"/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1136" y="5290253"/>
              <a:ext cx="1081088" cy="811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テキスト ボックス 28"/>
            <p:cNvSpPr txBox="1">
              <a:spLocks noChangeArrowheads="1"/>
            </p:cNvSpPr>
            <p:nvPr/>
          </p:nvSpPr>
          <p:spPr bwMode="auto">
            <a:xfrm>
              <a:off x="7845511" y="5517265"/>
              <a:ext cx="1306513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dirty="0"/>
                <a:t>New Ship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dirty="0"/>
                <a:t>(Delivery)</a:t>
              </a:r>
              <a:endParaRPr lang="ja-JP" alt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7180258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rma;s theme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3">
          <a:schemeClr val="accent2"/>
        </a:lnRef>
        <a:fillRef idx="0">
          <a:schemeClr val="accent2"/>
        </a:fillRef>
        <a:effectRef idx="2">
          <a:schemeClr val="accent2"/>
        </a:effectRef>
        <a:fontRef idx="minor">
          <a:schemeClr val="tx1"/>
        </a:fontRef>
      </a:style>
    </a:sp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20363</TotalTime>
  <Words>1141</Words>
  <Application>Microsoft Office PowerPoint</Application>
  <PresentationFormat>Näytössä katseltava diaesitys (4:3)</PresentationFormat>
  <Paragraphs>223</Paragraphs>
  <Slides>17</Slides>
  <Notes>3</Notes>
  <HiddenSlides>0</HiddenSlides>
  <MMClips>5</MMClips>
  <ScaleCrop>false</ScaleCrop>
  <HeadingPairs>
    <vt:vector size="6" baseType="variant">
      <vt:variant>
        <vt:lpstr>Käytetyt fontit</vt:lpstr>
      </vt:variant>
      <vt:variant>
        <vt:i4>15</vt:i4>
      </vt:variant>
      <vt:variant>
        <vt:lpstr>Teema</vt:lpstr>
      </vt:variant>
      <vt:variant>
        <vt:i4>4</vt:i4>
      </vt:variant>
      <vt:variant>
        <vt:lpstr>Dian otsikot</vt:lpstr>
      </vt:variant>
      <vt:variant>
        <vt:i4>17</vt:i4>
      </vt:variant>
    </vt:vector>
  </HeadingPairs>
  <TitlesOfParts>
    <vt:vector size="36" baseType="lpstr">
      <vt:lpstr>ＭＳ ゴシック</vt:lpstr>
      <vt:lpstr>MS Mincho</vt:lpstr>
      <vt:lpstr>ＭＳ Ｐゴシック</vt:lpstr>
      <vt:lpstr>SimSun</vt:lpstr>
      <vt:lpstr>Arial</vt:lpstr>
      <vt:lpstr>Book Antiqua</vt:lpstr>
      <vt:lpstr>Calibri</vt:lpstr>
      <vt:lpstr>Cambria Math</vt:lpstr>
      <vt:lpstr>Century Gothic</vt:lpstr>
      <vt:lpstr>Gill Sans</vt:lpstr>
      <vt:lpstr>inherit</vt:lpstr>
      <vt:lpstr>Symbol</vt:lpstr>
      <vt:lpstr>Times New Roman</vt:lpstr>
      <vt:lpstr>Wingdings</vt:lpstr>
      <vt:lpstr>ヒラギノ角ゴ ProN W3</vt:lpstr>
      <vt:lpstr>Irma;s theme</vt:lpstr>
      <vt:lpstr>Default Design</vt:lpstr>
      <vt:lpstr>Custom Design</vt:lpstr>
      <vt:lpstr>Office ​​テーマ</vt:lpstr>
      <vt:lpstr>presented by  Serkan Turkmen  </vt:lpstr>
      <vt:lpstr>PowerPoint-esitys</vt:lpstr>
      <vt:lpstr>PowerPoint-esitys</vt:lpstr>
      <vt:lpstr>PowerPoint-esitys</vt:lpstr>
      <vt:lpstr>Objectives</vt:lpstr>
      <vt:lpstr>PowerPoint-esitys</vt:lpstr>
      <vt:lpstr>PowerPoint-esitys</vt:lpstr>
      <vt:lpstr>Case studies</vt:lpstr>
      <vt:lpstr>Case studies</vt:lpstr>
      <vt:lpstr>Case studies</vt:lpstr>
      <vt:lpstr>Case studies</vt:lpstr>
      <vt:lpstr>Concluding remarks</vt:lpstr>
      <vt:lpstr>Concluding remarks</vt:lpstr>
      <vt:lpstr>Do we have still time for 2 more slides ?</vt:lpstr>
      <vt:lpstr>PowerPoint-esitys</vt:lpstr>
      <vt:lpstr>PowerPoint-esitys</vt:lpstr>
      <vt:lpstr>Thank you</vt:lpstr>
    </vt:vector>
  </TitlesOfParts>
  <Company>TU Delft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WP1: Surface structure-based biofouling control strategies</dc:title>
  <dc:creator>Serkan.Turkmen@newcastle.ac.uk</dc:creator>
  <cp:lastModifiedBy>Eva Malessa (PGT)</cp:lastModifiedBy>
  <cp:revision>421</cp:revision>
  <cp:lastPrinted>2014-01-10T13:03:34Z</cp:lastPrinted>
  <dcterms:created xsi:type="dcterms:W3CDTF">2013-11-18T13:10:18Z</dcterms:created>
  <dcterms:modified xsi:type="dcterms:W3CDTF">2016-11-17T05:48:17Z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</Properties>
</file>